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1" r:id="rId3"/>
    <p:sldId id="288" r:id="rId4"/>
    <p:sldId id="289" r:id="rId5"/>
    <p:sldId id="290" r:id="rId6"/>
    <p:sldId id="291" r:id="rId7"/>
    <p:sldId id="292" r:id="rId8"/>
    <p:sldId id="294" r:id="rId9"/>
    <p:sldId id="295" r:id="rId10"/>
    <p:sldId id="297" r:id="rId11"/>
    <p:sldId id="298" r:id="rId12"/>
    <p:sldId id="299" r:id="rId13"/>
    <p:sldId id="296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3C315"/>
    <a:srgbClr val="F03C18"/>
    <a:srgbClr val="32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9" autoAdjust="0"/>
    <p:restoredTop sz="82201" autoAdjust="0"/>
  </p:normalViewPr>
  <p:slideViewPr>
    <p:cSldViewPr snapToGrid="0">
      <p:cViewPr varScale="1">
        <p:scale>
          <a:sx n="90" d="100"/>
          <a:sy n="90" d="100"/>
        </p:scale>
        <p:origin x="16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A0050849-80A8-4969-B6A1-43DB0404CFFD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5" rIns="99069" bIns="49535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9" tIns="49535" rIns="99069" bIns="49535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07DC2DF8-ACD1-4DF2-B867-1E213EDD0B4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29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1204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9442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680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557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97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7175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7228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4707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068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1919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06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9360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7412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9903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6260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6739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2789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7799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324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99">
              <a:defRPr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7150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204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20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6812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5667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3638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835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4332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020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196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766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862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302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8630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453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2DF8-ACD1-4DF2-B867-1E213EDD0B49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02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365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450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252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147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74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563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454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49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97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981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92C0-8922-4856-813F-942E116195AA}" type="datetimeFigureOut">
              <a:rPr lang="de-CH" smtClean="0"/>
              <a:t>24.05.2017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7DAD-8A08-44BF-8582-B28E680379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77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8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5711" y="1025434"/>
            <a:ext cx="10960579" cy="4994366"/>
          </a:xfrm>
        </p:spPr>
        <p:txBody>
          <a:bodyPr>
            <a:normAutofit/>
          </a:bodyPr>
          <a:lstStyle/>
          <a:p>
            <a:pPr algn="l"/>
            <a:r>
              <a:rPr lang="de-CH" cap="all" spc="100">
                <a:latin typeface="+mn-lt"/>
                <a:cs typeface="Dubai" panose="020B0503030403030204" pitchFamily="34" charset="-78"/>
              </a:rPr>
              <a:t>Kontinuumshypothese</a:t>
            </a:r>
            <a:br>
              <a:rPr lang="de-CH" spc="100">
                <a:latin typeface="+mn-lt"/>
                <a:cs typeface="Dubai" panose="020B0503030403030204" pitchFamily="34" charset="-78"/>
              </a:rPr>
            </a:br>
            <a:r>
              <a:rPr lang="de-CH" sz="3200" spc="100">
                <a:latin typeface="+mn-lt"/>
                <a:cs typeface="Dubai" panose="020B0503030403030204" pitchFamily="34" charset="-78"/>
              </a:rPr>
              <a:t>Unabhängigkeit und Konsequenzen</a:t>
            </a:r>
            <a:br>
              <a:rPr lang="de-CH" sz="4000">
                <a:latin typeface="+mn-lt"/>
                <a:cs typeface="Dubai" panose="020B0503030403030204" pitchFamily="34" charset="-78"/>
              </a:rPr>
            </a:br>
            <a:br>
              <a:rPr lang="de-CH" sz="4000">
                <a:latin typeface="+mn-lt"/>
                <a:cs typeface="Dubai" panose="020B0503030403030204" pitchFamily="34" charset="-78"/>
              </a:rPr>
            </a:br>
            <a:br>
              <a:rPr lang="de-CH" sz="4000">
                <a:latin typeface="+mn-lt"/>
                <a:cs typeface="Dubai" panose="020B0503030403030204" pitchFamily="34" charset="-78"/>
              </a:rPr>
            </a:br>
            <a:br>
              <a:rPr lang="de-CH" sz="4000">
                <a:latin typeface="+mn-lt"/>
                <a:cs typeface="Dubai" panose="020B0503030403030204" pitchFamily="34" charset="-78"/>
              </a:rPr>
            </a:br>
            <a:br>
              <a:rPr lang="de-CH" sz="4000">
                <a:latin typeface="+mn-lt"/>
                <a:cs typeface="Dubai" panose="020B0503030403030204" pitchFamily="34" charset="-78"/>
              </a:rPr>
            </a:br>
            <a:r>
              <a:rPr lang="de-CH" sz="2400">
                <a:latin typeface="+mn-lt"/>
                <a:cs typeface="Dubai" panose="020B0503030403030204" pitchFamily="34" charset="-78"/>
              </a:rPr>
              <a:t>Präsentation von </a:t>
            </a:r>
            <a:br>
              <a:rPr lang="de-CH" sz="2400">
                <a:latin typeface="+mn-lt"/>
                <a:cs typeface="Dubai" panose="020B0503030403030204" pitchFamily="34" charset="-78"/>
              </a:rPr>
            </a:br>
            <a:r>
              <a:rPr lang="de-CH" sz="2400">
                <a:latin typeface="+mn-lt"/>
                <a:cs typeface="Dubai" panose="020B0503030403030204" pitchFamily="34" charset="-78"/>
              </a:rPr>
              <a:t>Ruben Scherrer</a:t>
            </a:r>
          </a:p>
        </p:txBody>
      </p:sp>
      <p:cxnSp>
        <p:nvCxnSpPr>
          <p:cNvPr id="4" name="Gerader Verbinder 3"/>
          <p:cNvCxnSpPr>
            <a:cxnSpLocks/>
          </p:cNvCxnSpPr>
          <p:nvPr/>
        </p:nvCxnSpPr>
        <p:spPr>
          <a:xfrm>
            <a:off x="711200" y="5172075"/>
            <a:ext cx="40036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3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Abzählbarkeit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el 1"/>
              <p:cNvSpPr txBox="1">
                <a:spLocks/>
              </p:cNvSpPr>
              <p:nvPr/>
            </p:nvSpPr>
            <p:spPr>
              <a:xfrm>
                <a:off x="942975" y="1576387"/>
                <a:ext cx="2695574" cy="3962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300000"/>
                  </a:lnSpc>
                  <a:tabLst>
                    <a:tab pos="2152650" algn="r"/>
                    <a:tab pos="2867025" algn="l"/>
                  </a:tabLst>
                </a:pPr>
                <a:r>
                  <a:rPr lang="de-CH" sz="2800">
                    <a:latin typeface="+mn-lt"/>
                    <a:cs typeface="Calibri Light" panose="020F0302020204030204" pitchFamily="34" charset="0"/>
                  </a:rPr>
                  <a:t>Abzählbar</a:t>
                </a:r>
              </a:p>
              <a:p>
                <a:pPr>
                  <a:lnSpc>
                    <a:spcPct val="300000"/>
                  </a:lnSpc>
                </a:pPr>
                <a:r>
                  <a:rPr lang="de-CH" sz="2800">
                    <a:latin typeface="+mn-lt"/>
                    <a:cs typeface="Calibri Light" panose="020F0302020204030204" pitchFamily="34" charset="0"/>
                  </a:rPr>
                  <a:t>Überabzählbar</a:t>
                </a:r>
              </a:p>
              <a:p>
                <a:pPr>
                  <a:lnSpc>
                    <a:spcPct val="3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de-CH" sz="2800">
                  <a:latin typeface="+mn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0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1576387"/>
                <a:ext cx="2695574" cy="3962400"/>
              </a:xfrm>
              <a:prstGeom prst="rect">
                <a:avLst/>
              </a:prstGeom>
              <a:blipFill>
                <a:blip r:embed="rId3"/>
                <a:stretch>
                  <a:fillRect l="-475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el 1"/>
          <p:cNvSpPr txBox="1">
            <a:spLocks/>
          </p:cNvSpPr>
          <p:nvPr/>
        </p:nvSpPr>
        <p:spPr>
          <a:xfrm>
            <a:off x="3428370" y="1639136"/>
            <a:ext cx="6918722" cy="127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cs typeface="Calibri Light" panose="020F0302020204030204" pitchFamily="34" charset="0"/>
              </a:rPr>
              <a:t>Menge A ist abzählbar, wenn</a:t>
            </a:r>
          </a:p>
        </p:txBody>
      </p:sp>
      <p:sp>
        <p:nvSpPr>
          <p:cNvPr id="30" name="Rechteck: diagonal liegende Ecken abgeschnitten 29"/>
          <p:cNvSpPr/>
          <p:nvPr/>
        </p:nvSpPr>
        <p:spPr>
          <a:xfrm>
            <a:off x="7714592" y="2046926"/>
            <a:ext cx="3394842" cy="819305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el 1"/>
              <p:cNvSpPr txBox="1">
                <a:spLocks/>
              </p:cNvSpPr>
              <p:nvPr/>
            </p:nvSpPr>
            <p:spPr>
              <a:xfrm>
                <a:off x="3428370" y="2979816"/>
                <a:ext cx="6918722" cy="1271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300000"/>
                  </a:lnSpc>
                  <a:tabLst>
                    <a:tab pos="2152650" algn="r"/>
                    <a:tab pos="2867025" algn="l"/>
                  </a:tabLst>
                </a:pPr>
                <a:r>
                  <a:rPr lang="de-CH" sz="2800">
                    <a:cs typeface="Calibri Light" panose="020F0302020204030204" pitchFamily="34" charset="0"/>
                  </a:rPr>
                  <a:t>Wenn dazu keine Abbildung von </a:t>
                </a:r>
                <a14:m>
                  <m:oMath xmlns:m="http://schemas.openxmlformats.org/officeDocument/2006/math">
                    <m:r>
                      <a:rPr lang="de-CH" sz="280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CH" sz="2800">
                    <a:cs typeface="Calibri Light" panose="020F0302020204030204" pitchFamily="34" charset="0"/>
                  </a:rPr>
                  <a:t> surjektiv.</a:t>
                </a:r>
              </a:p>
            </p:txBody>
          </p:sp>
        </mc:Choice>
        <mc:Fallback xmlns="">
          <p:sp>
            <p:nvSpPr>
              <p:cNvPr id="31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70" y="2979816"/>
                <a:ext cx="6918722" cy="1271661"/>
              </a:xfrm>
              <a:prstGeom prst="rect">
                <a:avLst/>
              </a:prstGeom>
              <a:blipFill>
                <a:blip r:embed="rId4"/>
                <a:stretch>
                  <a:fillRect l="-158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494" y="2227297"/>
            <a:ext cx="2861057" cy="501581"/>
          </a:xfrm>
          <a:prstGeom prst="rect">
            <a:avLst/>
          </a:prstGeom>
        </p:spPr>
      </p:pic>
      <p:sp>
        <p:nvSpPr>
          <p:cNvPr id="32" name="Titel 1"/>
          <p:cNvSpPr txBox="1">
            <a:spLocks/>
          </p:cNvSpPr>
          <p:nvPr/>
        </p:nvSpPr>
        <p:spPr>
          <a:xfrm>
            <a:off x="3428370" y="4135863"/>
            <a:ext cx="6918722" cy="127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cs typeface="Calibri Light" panose="020F0302020204030204" pitchFamily="34" charset="0"/>
              </a:rPr>
              <a:t>ist überabzählbar.</a:t>
            </a:r>
          </a:p>
        </p:txBody>
      </p:sp>
    </p:spTree>
    <p:extLst>
      <p:ext uri="{BB962C8B-B14F-4D97-AF65-F5344CB8AC3E}">
        <p14:creationId xmlns:p14="http://schemas.microsoft.com/office/powerpoint/2010/main" val="5734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860331" y="2478088"/>
            <a:ext cx="8618484" cy="3791936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9787" y="18415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de-CH" sz="3600"/>
                  <a:t>Überabzählbarkeit von </a:t>
                </a:r>
                <a14:m>
                  <m:oMath xmlns:m="http://schemas.openxmlformats.org/officeDocument/2006/math">
                    <m:r>
                      <a:rPr lang="de-CH" sz="360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de-CH" sz="360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7" y="184150"/>
                <a:ext cx="10515600" cy="1325563"/>
              </a:xfrm>
              <a:blipFill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130839" y="1509713"/>
                <a:ext cx="3933496" cy="494134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de-CH" sz="2400">
                  <a:solidFill>
                    <a:schemeClr val="bg1"/>
                  </a:solidFill>
                  <a:latin typeface="+mj-lt"/>
                </a:endParaRPr>
              </a:p>
              <a:p>
                <a:pPr marL="0" indent="0" algn="ctr">
                  <a:spcBef>
                    <a:spcPts val="300"/>
                  </a:spcBef>
                  <a:buNone/>
                </a:pPr>
                <a:r>
                  <a:rPr lang="de-CH" sz="2400"/>
                  <a:t>Cantor’s Diagonalargument</a:t>
                </a:r>
              </a:p>
              <a:p>
                <a:pPr marL="0" indent="0" algn="ctr">
                  <a:spcBef>
                    <a:spcPts val="300"/>
                  </a:spcBef>
                  <a:buNone/>
                </a:pPr>
                <a:endParaRPr lang="de-CH" sz="2400">
                  <a:solidFill>
                    <a:schemeClr val="bg1"/>
                  </a:solidFill>
                  <a:latin typeface="+mj-lt"/>
                </a:endParaRPr>
              </a:p>
              <a:p>
                <a:pPr marL="0" indent="0" algn="ctr"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a:rPr lang="de-CH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m:rPr>
                        <m:nor/>
                      </m:rPr>
                      <a:rPr lang="de-CH" sz="2400" b="0" i="0" smtClean="0">
                        <a:solidFill>
                          <a:schemeClr val="bg1"/>
                        </a:solidFill>
                        <a:latin typeface="+mj-lt"/>
                      </a:rPr>
                      <m:t>     </m:t>
                    </m:r>
                    <m:r>
                      <m:rPr>
                        <m:nor/>
                      </m:rPr>
                      <a:rPr lang="de-CH" sz="2400">
                        <a:solidFill>
                          <a:schemeClr val="bg1"/>
                        </a:solidFill>
                        <a:latin typeface="+mj-lt"/>
                        <a:sym typeface="Symbol" panose="05050102010706020507" pitchFamily="18" charset="2"/>
                      </a:rPr>
                      <m:t></m:t>
                    </m:r>
                    <m:r>
                      <m:rPr>
                        <m:nor/>
                      </m:rPr>
                      <a:rPr lang="de-CH" sz="2400" b="0" i="0" smtClean="0">
                        <a:solidFill>
                          <a:schemeClr val="bg1"/>
                        </a:solidFill>
                        <a:latin typeface="+mj-lt"/>
                        <a:sym typeface="Symbol" panose="05050102010706020507" pitchFamily="18" charset="2"/>
                      </a:rPr>
                      <m:t>    </m:t>
                    </m:r>
                  </m:oMath>
                </a14:m>
                <a:r>
                  <a:rPr lang="de-CH" sz="240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CH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de-CH" sz="2400">
                  <a:solidFill>
                    <a:schemeClr val="bg1"/>
                  </a:solidFill>
                  <a:latin typeface="+mj-lt"/>
                </a:endParaRPr>
              </a:p>
              <a:p>
                <a:pPr marL="0" indent="893763">
                  <a:spcBef>
                    <a:spcPts val="300"/>
                  </a:spcBef>
                  <a:buNone/>
                </a:pP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1 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 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0.</a:t>
                </a:r>
                <a:r>
                  <a:rPr lang="de-CH" sz="2400" spc="100">
                    <a:solidFill>
                      <a:schemeClr val="bg1"/>
                    </a:solidFill>
                    <a:highlight>
                      <a:srgbClr val="0000FF"/>
                    </a:highlight>
                    <a:latin typeface="+mj-lt"/>
                  </a:rPr>
                  <a:t>1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23645…</a:t>
                </a:r>
              </a:p>
              <a:p>
                <a:pPr marL="0" indent="893763">
                  <a:spcBef>
                    <a:spcPts val="300"/>
                  </a:spcBef>
                  <a:buNone/>
                </a:pP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2 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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 1.5</a:t>
                </a:r>
                <a:r>
                  <a:rPr lang="de-CH" sz="2400" spc="100">
                    <a:solidFill>
                      <a:schemeClr val="bg1"/>
                    </a:solidFill>
                    <a:highlight>
                      <a:srgbClr val="0000FF"/>
                    </a:highlight>
                    <a:latin typeface="+mj-lt"/>
                  </a:rPr>
                  <a:t>6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7895…</a:t>
                </a:r>
              </a:p>
              <a:p>
                <a:pPr marL="0" indent="893763">
                  <a:spcBef>
                    <a:spcPts val="300"/>
                  </a:spcBef>
                  <a:buNone/>
                </a:pP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3 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 5.15</a:t>
                </a:r>
                <a:r>
                  <a:rPr lang="de-CH" sz="2400" spc="100">
                    <a:solidFill>
                      <a:schemeClr val="bg1"/>
                    </a:solidFill>
                    <a:highlight>
                      <a:srgbClr val="0000FF"/>
                    </a:highlight>
                    <a:latin typeface="+mj-lt"/>
                    <a:sym typeface="Symbol" panose="05050102010706020507" pitchFamily="18" charset="2"/>
                  </a:rPr>
                  <a:t>3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153…</a:t>
                </a:r>
                <a:endParaRPr lang="de-CH" sz="2400" spc="100">
                  <a:solidFill>
                    <a:schemeClr val="bg1"/>
                  </a:solidFill>
                  <a:latin typeface="+mj-lt"/>
                </a:endParaRPr>
              </a:p>
              <a:p>
                <a:pPr marL="0" indent="893763">
                  <a:spcBef>
                    <a:spcPts val="300"/>
                  </a:spcBef>
                  <a:buNone/>
                </a:pP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4 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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 6.127</a:t>
                </a:r>
                <a:r>
                  <a:rPr lang="de-CH" sz="2400" spc="100">
                    <a:solidFill>
                      <a:schemeClr val="bg1"/>
                    </a:solidFill>
                    <a:highlight>
                      <a:srgbClr val="0000FF"/>
                    </a:highlight>
                    <a:latin typeface="+mj-lt"/>
                  </a:rPr>
                  <a:t>8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25…</a:t>
                </a:r>
              </a:p>
              <a:p>
                <a:pPr marL="0" indent="893763">
                  <a:spcBef>
                    <a:spcPts val="300"/>
                  </a:spcBef>
                  <a:buNone/>
                </a:pP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5 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 9.4565</a:t>
                </a:r>
                <a:r>
                  <a:rPr lang="de-CH" sz="2400" spc="100">
                    <a:solidFill>
                      <a:schemeClr val="bg1"/>
                    </a:solidFill>
                    <a:highlight>
                      <a:srgbClr val="0000FF"/>
                    </a:highlight>
                    <a:latin typeface="+mj-lt"/>
                    <a:sym typeface="Symbol" panose="05050102010706020507" pitchFamily="18" charset="2"/>
                  </a:rPr>
                  <a:t>5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4…</a:t>
                </a:r>
                <a:endParaRPr lang="de-CH" sz="2400" spc="100">
                  <a:solidFill>
                    <a:schemeClr val="bg1"/>
                  </a:solidFill>
                  <a:latin typeface="+mj-lt"/>
                </a:endParaRPr>
              </a:p>
              <a:p>
                <a:pPr marL="0" indent="893763">
                  <a:spcBef>
                    <a:spcPts val="300"/>
                  </a:spcBef>
                  <a:buNone/>
                </a:pP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6 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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 0.12334</a:t>
                </a:r>
                <a:r>
                  <a:rPr lang="de-CH" sz="2400" spc="100">
                    <a:solidFill>
                      <a:schemeClr val="bg1"/>
                    </a:solidFill>
                    <a:highlight>
                      <a:srgbClr val="0000FF"/>
                    </a:highlight>
                    <a:latin typeface="+mj-lt"/>
                  </a:rPr>
                  <a:t>4</a:t>
                </a: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….</a:t>
                </a:r>
              </a:p>
              <a:p>
                <a:pPr marL="0" indent="893763" algn="ctr">
                  <a:spcBef>
                    <a:spcPts val="0"/>
                  </a:spcBef>
                  <a:buNone/>
                </a:pPr>
                <a:r>
                  <a:rPr lang="de-CH" sz="2400" spc="100">
                    <a:solidFill>
                      <a:schemeClr val="bg1"/>
                    </a:solidFill>
                    <a:latin typeface="+mj-lt"/>
                  </a:rPr>
                  <a:t>….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de-CH" sz="2400">
                    <a:solidFill>
                      <a:schemeClr val="bg1"/>
                    </a:solidFill>
                    <a:latin typeface="+mj-lt"/>
                  </a:rPr>
                  <a:t>-------------------------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de-CH" sz="2400">
                    <a:solidFill>
                      <a:schemeClr val="bg1"/>
                    </a:solidFill>
                    <a:latin typeface="+mj-lt"/>
                  </a:rPr>
                  <a:t>                  X = 0.274965…. </a:t>
                </a:r>
                <a14:m>
                  <m:oMath xmlns:m="http://schemas.openxmlformats.org/officeDocument/2006/math">
                    <m:r>
                      <a:rPr lang="de-CH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CH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de-CH" sz="240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0839" y="1509713"/>
                <a:ext cx="3933496" cy="494134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22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: diagonal liegende Ecken abgeschnitten 17"/>
          <p:cNvSpPr/>
          <p:nvPr/>
        </p:nvSpPr>
        <p:spPr>
          <a:xfrm>
            <a:off x="3871119" y="5001201"/>
            <a:ext cx="3918018" cy="1281906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: diagonal liegende Ecken abgeschnitten 12"/>
          <p:cNvSpPr/>
          <p:nvPr/>
        </p:nvSpPr>
        <p:spPr>
          <a:xfrm>
            <a:off x="3871119" y="1897064"/>
            <a:ext cx="3811943" cy="2643406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Satz von Cantor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225342" y="1989969"/>
            <a:ext cx="2932203" cy="277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CH" sz="2400"/>
              <a:t>Satz von Cantor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CH" sz="240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2400">
                <a:latin typeface="+mj-lt"/>
              </a:rPr>
              <a:t>insbesondere gilt für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2400">
                <a:latin typeface="+mj-lt"/>
              </a:rPr>
              <a:t>Kardinalzahlen 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5615" y="3821112"/>
            <a:ext cx="1196333" cy="5409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9937" y="5225241"/>
            <a:ext cx="1743058" cy="8015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937" y="2398207"/>
            <a:ext cx="1780790" cy="4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Kardinalzahlen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876931" y="2892742"/>
                <a:ext cx="473248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CH" sz="280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CH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80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CH" sz="2800"/>
              </a:p>
              <a:p>
                <a:pPr algn="ctr"/>
                <a:r>
                  <a:rPr lang="de-CH" sz="2800"/>
                  <a:t>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de-CH" sz="2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de-CH" sz="2800"/>
              </a:p>
              <a:p>
                <a:pPr algn="ctr"/>
                <a:r>
                  <a:rPr lang="de-CH" sz="2800"/>
                  <a:t>…</a:t>
                </a:r>
              </a:p>
              <a:p>
                <a:endParaRPr lang="de-CH" sz="280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31" y="2892742"/>
                <a:ext cx="4732480" cy="3108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878749" y="2892742"/>
                <a:ext cx="473248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de-CH" sz="280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CH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CH" sz="280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CH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CH" sz="2800"/>
              </a:p>
              <a:p>
                <a:pPr algn="ctr"/>
                <a:r>
                  <a:rPr lang="de-CH" sz="2800"/>
                  <a:t>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CH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de-CH" sz="2800"/>
              </a:p>
              <a:p>
                <a:pPr algn="ctr"/>
                <a:r>
                  <a:rPr lang="de-CH" sz="2800"/>
                  <a:t>…</a:t>
                </a:r>
              </a:p>
              <a:p>
                <a:pPr algn="ctr"/>
                <a:endParaRPr lang="de-CH" sz="280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749" y="2892742"/>
                <a:ext cx="4732480" cy="3108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-777811" y="2892742"/>
                <a:ext cx="473248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de-CH" sz="280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de-CH" sz="280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de-CH" sz="2800"/>
              </a:p>
              <a:p>
                <a:pPr algn="ctr"/>
                <a:r>
                  <a:rPr lang="de-CH" sz="2800"/>
                  <a:t>…</a:t>
                </a: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7811" y="2892742"/>
                <a:ext cx="4732480" cy="1815882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6681" y="2892742"/>
            <a:ext cx="759444" cy="296513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325383" y="2252663"/>
            <a:ext cx="315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/>
              <a:t>Aleph-Zahlen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9506454" y="2252663"/>
            <a:ext cx="315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/>
              <a:t>Fraktur-Schreibweise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077817" y="2252663"/>
            <a:ext cx="315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/>
              <a:t>Ordinal-Schreibweise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-103254" y="2252663"/>
            <a:ext cx="315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/>
              <a:t>Variablen</a:t>
            </a:r>
          </a:p>
        </p:txBody>
      </p:sp>
      <p:cxnSp>
        <p:nvCxnSpPr>
          <p:cNvPr id="24" name="Gerader Verbinder 23"/>
          <p:cNvCxnSpPr>
            <a:cxnSpLocks/>
          </p:cNvCxnSpPr>
          <p:nvPr/>
        </p:nvCxnSpPr>
        <p:spPr>
          <a:xfrm>
            <a:off x="4780611" y="3231573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/>
          <p:cNvCxnSpPr>
            <a:cxnSpLocks/>
          </p:cNvCxnSpPr>
          <p:nvPr/>
        </p:nvCxnSpPr>
        <p:spPr>
          <a:xfrm>
            <a:off x="4780611" y="4872182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cxnSpLocks/>
          </p:cNvCxnSpPr>
          <p:nvPr/>
        </p:nvCxnSpPr>
        <p:spPr>
          <a:xfrm>
            <a:off x="4780611" y="4064289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r Verbinder 26"/>
          <p:cNvCxnSpPr>
            <a:cxnSpLocks/>
          </p:cNvCxnSpPr>
          <p:nvPr/>
        </p:nvCxnSpPr>
        <p:spPr>
          <a:xfrm>
            <a:off x="4780611" y="3635663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9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: diagonal liegende Ecken abgeschnitten 12"/>
          <p:cNvSpPr/>
          <p:nvPr/>
        </p:nvSpPr>
        <p:spPr>
          <a:xfrm>
            <a:off x="2606565" y="1857375"/>
            <a:ext cx="7241627" cy="1779204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9787" y="18415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de-CH" sz="3600"/>
                  <a:t>Kardinalität von </a:t>
                </a:r>
                <a14:m>
                  <m:oMath xmlns:m="http://schemas.openxmlformats.org/officeDocument/2006/math">
                    <m:r>
                      <a:rPr lang="de-CH" sz="360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de-CH" sz="3600"/>
                  <a:t> und </a:t>
                </a:r>
                <a14:m>
                  <m:oMath xmlns:m="http://schemas.openxmlformats.org/officeDocument/2006/math">
                    <m:r>
                      <a:rPr lang="de-CH" sz="360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de-CH" sz="360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7" y="184150"/>
                <a:ext cx="10515600" cy="1325563"/>
              </a:xfrm>
              <a:blipFill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51" r="83504" b="3682"/>
          <a:stretch/>
        </p:blipFill>
        <p:spPr>
          <a:xfrm>
            <a:off x="5601211" y="1952468"/>
            <a:ext cx="711200" cy="76968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7945" y="2867705"/>
            <a:ext cx="4992750" cy="4388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500" y="2138162"/>
            <a:ext cx="1271745" cy="398294"/>
          </a:xfrm>
          <a:prstGeom prst="rect">
            <a:avLst/>
          </a:prstGeom>
        </p:spPr>
      </p:pic>
      <p:sp>
        <p:nvSpPr>
          <p:cNvPr id="19" name="Rechteck: diagonal liegende Ecken abgeschnitten 18"/>
          <p:cNvSpPr/>
          <p:nvPr/>
        </p:nvSpPr>
        <p:spPr>
          <a:xfrm>
            <a:off x="2606565" y="4316888"/>
            <a:ext cx="7241627" cy="1779204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3683"/>
          <a:stretch/>
        </p:blipFill>
        <p:spPr>
          <a:xfrm>
            <a:off x="5601211" y="4345555"/>
            <a:ext cx="645247" cy="86059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7945" y="5255388"/>
            <a:ext cx="4902110" cy="46428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2496" y="4453602"/>
            <a:ext cx="1373116" cy="5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: diagonal liegende Ecken abgeschnitten 12"/>
          <p:cNvSpPr/>
          <p:nvPr/>
        </p:nvSpPr>
        <p:spPr>
          <a:xfrm>
            <a:off x="2606566" y="1930049"/>
            <a:ext cx="7241627" cy="1779204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Kontinuumshypothesen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p:sp>
        <p:nvSpPr>
          <p:cNvPr id="19" name="Rechteck: diagonal liegende Ecken abgeschnitten 18"/>
          <p:cNvSpPr/>
          <p:nvPr/>
        </p:nvSpPr>
        <p:spPr>
          <a:xfrm>
            <a:off x="2606566" y="4477252"/>
            <a:ext cx="7241627" cy="1779204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7279" y="2581934"/>
            <a:ext cx="1547812" cy="62422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070" y="2801120"/>
            <a:ext cx="1235859" cy="54730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7938" y="5179681"/>
            <a:ext cx="2024062" cy="64373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105" y="5366854"/>
            <a:ext cx="2109788" cy="706205"/>
          </a:xfrm>
          <a:prstGeom prst="rect">
            <a:avLst/>
          </a:prstGeom>
        </p:spPr>
      </p:pic>
      <p:sp>
        <p:nvSpPr>
          <p:cNvPr id="25" name="Titel 1"/>
          <p:cNvSpPr txBox="1">
            <a:spLocks/>
          </p:cNvSpPr>
          <p:nvPr/>
        </p:nvSpPr>
        <p:spPr>
          <a:xfrm>
            <a:off x="2636639" y="1506426"/>
            <a:ext cx="6918722" cy="127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Einfache Kontinuumshypothese (CH)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2768017" y="4095193"/>
            <a:ext cx="6918722" cy="127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Verallgemeinerte Kontinuumshypothese (GCH)</a:t>
            </a:r>
          </a:p>
        </p:txBody>
      </p:sp>
    </p:spTree>
    <p:extLst>
      <p:ext uri="{BB962C8B-B14F-4D97-AF65-F5344CB8AC3E}">
        <p14:creationId xmlns:p14="http://schemas.microsoft.com/office/powerpoint/2010/main" val="7198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: gefaltete Ecke 19"/>
          <p:cNvSpPr/>
          <p:nvPr/>
        </p:nvSpPr>
        <p:spPr>
          <a:xfrm flipV="1">
            <a:off x="838200" y="2834613"/>
            <a:ext cx="9213138" cy="2899323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Kardinalcharakteristika des Kontinuums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607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CH" sz="2000"/>
                  <a:t>Kardinalcharakteristika des Kontinuums </a:t>
                </a:r>
                <a:r>
                  <a:rPr lang="de-CH" sz="2000">
                    <a:latin typeface="+mj-lt"/>
                  </a:rPr>
                  <a:t>= überabzählbare Kardinalzahlen kleiner gleich</a:t>
                </a:r>
              </a:p>
              <a:p>
                <a:pPr marL="0" indent="0">
                  <a:buNone/>
                </a:pPr>
                <a:endParaRPr lang="de-CH" sz="2000">
                  <a:latin typeface="+mj-lt"/>
                </a:endParaRPr>
              </a:p>
              <a:p>
                <a:pPr marL="0" indent="0">
                  <a:buNone/>
                </a:pPr>
                <a:endParaRPr lang="de-CH" sz="2000">
                  <a:latin typeface="+mj-lt"/>
                </a:endParaRP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000">
                    <a:latin typeface="+mj-lt"/>
                  </a:rPr>
                  <a:t>Kleinste überabzählbare Kardinalzahl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CH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CH" sz="2000"/>
                  <a:t> </a:t>
                </a:r>
                <a:endParaRPr lang="de-CH" sz="2000">
                  <a:latin typeface="+mj-lt"/>
                </a:endParaRP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000">
                    <a:latin typeface="+mj-lt"/>
                  </a:rPr>
                  <a:t>Pseudo intersection number					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000">
                    <a:latin typeface="+mj-lt"/>
                  </a:rPr>
                  <a:t>Dominating number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000">
                    <a:latin typeface="+mj-lt"/>
                  </a:rPr>
                  <a:t>Bounding number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000">
                    <a:latin typeface="+mj-lt"/>
                  </a:rPr>
                  <a:t>Splitting number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000">
                    <a:latin typeface="+mj-lt"/>
                  </a:rPr>
                  <a:t>Reaping number 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>
                  <a:latin typeface="+mj-lt"/>
                </a:endParaRPr>
              </a:p>
            </p:txBody>
          </p:sp>
        </mc:Choice>
        <mc:Fallback xmlns="">
          <p:sp>
            <p:nvSpPr>
              <p:cNvPr id="14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60775"/>
              </a:xfrm>
              <a:blipFill>
                <a:blip r:embed="rId3"/>
                <a:stretch>
                  <a:fillRect l="-638" t="-1664" b="-66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71" r="75145"/>
          <a:stretch/>
        </p:blipFill>
        <p:spPr>
          <a:xfrm>
            <a:off x="9817290" y="1768364"/>
            <a:ext cx="247650" cy="42798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749159" y="3058074"/>
            <a:ext cx="9175531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000">
                <a:latin typeface="+mj-lt"/>
              </a:rPr>
              <a:t>Almost disjoint number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000">
                <a:latin typeface="+mj-lt"/>
              </a:rPr>
              <a:t>Independence number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000">
                <a:latin typeface="+mj-lt"/>
              </a:rPr>
              <a:t>Homogeneity number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000">
                <a:latin typeface="+mj-lt"/>
              </a:rPr>
              <a:t>Partition number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000">
                <a:latin typeface="+mj-lt"/>
              </a:rPr>
              <a:t>Shattering number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000">
                <a:latin typeface="+mj-lt"/>
              </a:rPr>
              <a:t>Ultrafilter number </a:t>
            </a:r>
          </a:p>
          <a:p>
            <a:endParaRPr lang="de-CH"/>
          </a:p>
        </p:txBody>
      </p:sp>
      <p:sp>
        <p:nvSpPr>
          <p:cNvPr id="21" name="Textfeld 20"/>
          <p:cNvSpPr txBox="1"/>
          <p:nvPr/>
        </p:nvSpPr>
        <p:spPr>
          <a:xfrm>
            <a:off x="9107335" y="2799423"/>
            <a:ext cx="18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solidFill>
                  <a:schemeClr val="accent1"/>
                </a:solidFill>
                <a:latin typeface="+mj-lt"/>
              </a:rPr>
              <a:t>Bsp.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426372" y="5950881"/>
            <a:ext cx="37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j-lt"/>
              </a:rPr>
              <a:t>Wenn Kontinuumshypothese gilt, sind all diese Zahlen gleich   .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71" r="75145"/>
          <a:stretch/>
        </p:blipFill>
        <p:spPr>
          <a:xfrm>
            <a:off x="5543916" y="6214514"/>
            <a:ext cx="197215" cy="34082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6890" y="3508184"/>
            <a:ext cx="209926" cy="35987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9582" y="3867359"/>
            <a:ext cx="334182" cy="328612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8347" y="4248610"/>
            <a:ext cx="282470" cy="345241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7717" y="3087285"/>
            <a:ext cx="345242" cy="313856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3083" y="3508184"/>
            <a:ext cx="251085" cy="292933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2911" y="4290594"/>
            <a:ext cx="570172" cy="29293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4328" y="3876973"/>
            <a:ext cx="612019" cy="32431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6974" y="5139772"/>
            <a:ext cx="334780" cy="26154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4234" y="5065218"/>
            <a:ext cx="319087" cy="28770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7467" y="4648724"/>
            <a:ext cx="261547" cy="266778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6974" y="4688335"/>
            <a:ext cx="397354" cy="3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/>
          <p:cNvSpPr>
            <a:spLocks noGrp="1"/>
          </p:cNvSpPr>
          <p:nvPr>
            <p:ph idx="1"/>
          </p:nvPr>
        </p:nvSpPr>
        <p:spPr>
          <a:xfrm>
            <a:off x="839788" y="1825625"/>
            <a:ext cx="105140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>
                <a:latin typeface="+mj-lt"/>
              </a:rPr>
              <a:t>Dominating number</a:t>
            </a:r>
          </a:p>
          <a:p>
            <a:pPr marL="2774950" indent="0">
              <a:buNone/>
            </a:pPr>
            <a:endParaRPr lang="de-CH" sz="24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400">
              <a:latin typeface="+mj-lt"/>
            </a:endParaRPr>
          </a:p>
          <a:p>
            <a:pPr marL="2774950" indent="0">
              <a:buNone/>
            </a:pPr>
            <a:r>
              <a:rPr lang="de-CH" sz="2000">
                <a:latin typeface="+mj-lt"/>
              </a:rPr>
              <a:t>          ist dominierend. Somit gilt            .</a:t>
            </a:r>
          </a:p>
          <a:p>
            <a:pPr marL="0" indent="0">
              <a:buNone/>
            </a:pPr>
            <a:endParaRPr lang="de-CH" sz="2000">
              <a:latin typeface="+mj-lt"/>
            </a:endParaRPr>
          </a:p>
        </p:txBody>
      </p:sp>
      <p:sp>
        <p:nvSpPr>
          <p:cNvPr id="40" name="Rechteck: diagonal liegende Ecken abgeschnitten 39"/>
          <p:cNvSpPr/>
          <p:nvPr/>
        </p:nvSpPr>
        <p:spPr>
          <a:xfrm>
            <a:off x="3704316" y="2636477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Kardinalcharakteristika des Kontinuums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0034" y="1758949"/>
            <a:ext cx="668565" cy="531813"/>
          </a:xfrm>
          <a:prstGeom prst="rect">
            <a:avLst/>
          </a:prstGeom>
        </p:spPr>
      </p:pic>
      <p:cxnSp>
        <p:nvCxnSpPr>
          <p:cNvPr id="39" name="Gerader Verbinder 38"/>
          <p:cNvCxnSpPr>
            <a:cxnSpLocks/>
          </p:cNvCxnSpPr>
          <p:nvPr/>
        </p:nvCxnSpPr>
        <p:spPr>
          <a:xfrm>
            <a:off x="942975" y="2290762"/>
            <a:ext cx="1736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67114" y="2646782"/>
            <a:ext cx="274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/>
              <a:t>Dominierende Funktion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Dominierende Familie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Dominating number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Erkenntnisse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546" y="2700945"/>
            <a:ext cx="6499078" cy="572457"/>
          </a:xfrm>
          <a:prstGeom prst="rect">
            <a:avLst/>
          </a:prstGeom>
        </p:spPr>
      </p:pic>
      <p:sp>
        <p:nvSpPr>
          <p:cNvPr id="41" name="Rechteck: diagonal liegende Ecken abgeschnitten 40"/>
          <p:cNvSpPr/>
          <p:nvPr/>
        </p:nvSpPr>
        <p:spPr>
          <a:xfrm>
            <a:off x="3713386" y="3591041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Rechteck: diagonal liegende Ecken abgeschnitten 41"/>
          <p:cNvSpPr/>
          <p:nvPr/>
        </p:nvSpPr>
        <p:spPr>
          <a:xfrm>
            <a:off x="3713386" y="4553274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7658" y="5577617"/>
            <a:ext cx="483879" cy="39315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1075" y="5577617"/>
            <a:ext cx="835611" cy="3935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658" y="3711229"/>
            <a:ext cx="7294086" cy="4549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3546" y="4635265"/>
            <a:ext cx="5814612" cy="55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/>
          <p:cNvSpPr>
            <a:spLocks noGrp="1"/>
          </p:cNvSpPr>
          <p:nvPr>
            <p:ph idx="1"/>
          </p:nvPr>
        </p:nvSpPr>
        <p:spPr>
          <a:xfrm>
            <a:off x="839788" y="1825625"/>
            <a:ext cx="105140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>
                <a:latin typeface="+mj-lt"/>
              </a:rPr>
              <a:t>Bounding number</a:t>
            </a:r>
          </a:p>
          <a:p>
            <a:pPr marL="2774950" indent="0">
              <a:buNone/>
            </a:pPr>
            <a:endParaRPr lang="de-CH" sz="24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r>
              <a:rPr lang="de-CH" sz="2000">
                <a:latin typeface="+mj-lt"/>
              </a:rPr>
              <a:t>        ist unbeschränkt. Somit gilt            .</a:t>
            </a:r>
          </a:p>
          <a:p>
            <a:pPr marL="2774950" indent="0">
              <a:buNone/>
            </a:pPr>
            <a:r>
              <a:rPr lang="de-CH" sz="2000">
                <a:latin typeface="+mj-lt"/>
              </a:rPr>
              <a:t>Zudem gilt:              und               (    ist überabzählbar).</a:t>
            </a:r>
          </a:p>
          <a:p>
            <a:pPr marL="0" indent="0">
              <a:buNone/>
            </a:pPr>
            <a:endParaRPr lang="de-CH" sz="2000">
              <a:latin typeface="+mj-lt"/>
            </a:endParaRPr>
          </a:p>
        </p:txBody>
      </p:sp>
      <p:sp>
        <p:nvSpPr>
          <p:cNvPr id="40" name="Rechteck: diagonal liegende Ecken abgeschnitten 39"/>
          <p:cNvSpPr/>
          <p:nvPr/>
        </p:nvSpPr>
        <p:spPr>
          <a:xfrm>
            <a:off x="3704316" y="2636477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Kardinalcharakteristika des Kontinuums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p:cxnSp>
        <p:nvCxnSpPr>
          <p:cNvPr id="39" name="Gerader Verbinder 38"/>
          <p:cNvCxnSpPr>
            <a:cxnSpLocks/>
          </p:cNvCxnSpPr>
          <p:nvPr/>
        </p:nvCxnSpPr>
        <p:spPr>
          <a:xfrm>
            <a:off x="942975" y="2290762"/>
            <a:ext cx="1736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67114" y="2646782"/>
            <a:ext cx="2743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/>
              <a:t>Unbeschränkte Familie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Bounding number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Erkenntnisse</a:t>
            </a:r>
          </a:p>
        </p:txBody>
      </p:sp>
      <p:sp>
        <p:nvSpPr>
          <p:cNvPr id="42" name="Rechteck: diagonal liegende Ecken abgeschnitten 41"/>
          <p:cNvSpPr/>
          <p:nvPr/>
        </p:nvSpPr>
        <p:spPr>
          <a:xfrm>
            <a:off x="3704316" y="3571952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717" y="4734598"/>
            <a:ext cx="483879" cy="39315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9722" y="1825625"/>
            <a:ext cx="460531" cy="4270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835" y="4788715"/>
            <a:ext cx="625803" cy="2849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457" y="5157745"/>
            <a:ext cx="696203" cy="3873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3834" y="5200650"/>
            <a:ext cx="776239" cy="34445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5314" y="5233177"/>
            <a:ext cx="255043" cy="2364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199" y="3631268"/>
            <a:ext cx="5387854" cy="51633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657" y="2779971"/>
            <a:ext cx="7058144" cy="3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Beweise bounding number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0626" y="1913730"/>
            <a:ext cx="1213922" cy="675415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1788345" y="2618579"/>
            <a:ext cx="8618484" cy="205974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988" y="2825750"/>
            <a:ext cx="8424594" cy="1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Inhalt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839787" y="1259499"/>
            <a:ext cx="4686300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CH" sz="2000">
                <a:cs typeface="Calibri Light" panose="020F0302020204030204" pitchFamily="34" charset="0"/>
              </a:rPr>
              <a:t>Grundlagen</a:t>
            </a:r>
          </a:p>
          <a:p>
            <a:pPr>
              <a:lnSpc>
                <a:spcPct val="4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CH" sz="2000">
                <a:cs typeface="Calibri Light" panose="020F0302020204030204" pitchFamily="34" charset="0"/>
              </a:rPr>
              <a:t>Kontinuumshypothese in ZFC</a:t>
            </a:r>
          </a:p>
          <a:p>
            <a:pPr>
              <a:lnSpc>
                <a:spcPct val="4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CH" sz="2000">
                <a:cs typeface="Calibri Light" panose="020F0302020204030204" pitchFamily="34" charset="0"/>
              </a:rPr>
              <a:t>Lösungsansätze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4059237" y="1711936"/>
                <a:ext cx="5076825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Ordinalzahlen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Mengenuniversum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Kardinalzahlen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de-CH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CH und GCH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Kardinalcharakteristika des Kontinuums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Gödel: Konsistenz mit ZFC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Cohen: Unabhängigkeit von ZFC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Levy-Solovay: Unabhängigkeit von LCAs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Woodin: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-Vermutung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Woodin: Ultimate-L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Feferman: Unbestimmtheit 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37" y="1711936"/>
                <a:ext cx="5076825" cy="5355312"/>
              </a:xfrm>
              <a:prstGeom prst="rect">
                <a:avLst/>
              </a:prstGeom>
              <a:blipFill>
                <a:blip r:embed="rId3"/>
                <a:stretch>
                  <a:fillRect l="-840" t="-68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Beweise bounding number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p:sp>
        <p:nvSpPr>
          <p:cNvPr id="20" name="Rechteck 19"/>
          <p:cNvSpPr/>
          <p:nvPr/>
        </p:nvSpPr>
        <p:spPr>
          <a:xfrm>
            <a:off x="1788345" y="2618579"/>
            <a:ext cx="8618484" cy="343134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0413" y="1924169"/>
            <a:ext cx="1414347" cy="6276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223" y="2753102"/>
            <a:ext cx="80867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9788" y="1825625"/>
                <a:ext cx="10514012" cy="4851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CH" sz="2400">
                    <a:latin typeface="+mj-lt"/>
                  </a:rPr>
                  <a:t>Reaping number</a:t>
                </a:r>
              </a:p>
              <a:p>
                <a:pPr marL="2774950" indent="0">
                  <a:buNone/>
                </a:pPr>
                <a:endParaRPr lang="de-CH" sz="2400">
                  <a:latin typeface="+mj-lt"/>
                </a:endParaRPr>
              </a:p>
              <a:p>
                <a:pPr marL="2774950" indent="0">
                  <a:buNone/>
                </a:pPr>
                <a:endParaRPr lang="de-CH" sz="2000">
                  <a:latin typeface="+mj-lt"/>
                </a:endParaRPr>
              </a:p>
              <a:p>
                <a:pPr marL="2774950" indent="0">
                  <a:buNone/>
                </a:pPr>
                <a:endParaRPr lang="de-CH" sz="2000">
                  <a:latin typeface="+mj-lt"/>
                </a:endParaRPr>
              </a:p>
              <a:p>
                <a:pPr marL="2774950" indent="0">
                  <a:buNone/>
                </a:pPr>
                <a:endParaRPr lang="de-CH" sz="2000">
                  <a:latin typeface="+mj-lt"/>
                </a:endParaRPr>
              </a:p>
              <a:p>
                <a:pPr marL="2774950" indent="0">
                  <a:buNone/>
                </a:pPr>
                <a:endParaRPr lang="de-CH" sz="2000">
                  <a:latin typeface="+mj-lt"/>
                </a:endParaRPr>
              </a:p>
              <a:p>
                <a:pPr marL="2774950" indent="0">
                  <a:buNone/>
                </a:pPr>
                <a:endParaRPr lang="de-CH" sz="2000">
                  <a:latin typeface="+mj-lt"/>
                </a:endParaRPr>
              </a:p>
              <a:p>
                <a:pPr marL="2774950" indent="0">
                  <a:buNone/>
                </a:pPr>
                <a:endParaRPr lang="de-CH" sz="2000">
                  <a:latin typeface="+mj-lt"/>
                </a:endParaRPr>
              </a:p>
              <a:p>
                <a:pPr marL="2774950" indent="0">
                  <a:buNone/>
                </a:pPr>
                <a:endParaRPr lang="de-CH" sz="2400">
                  <a:latin typeface="+mj-lt"/>
                </a:endParaRPr>
              </a:p>
              <a:p>
                <a:pPr marL="277495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CH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200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de-CH" sz="20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de-CH" sz="2000">
                    <a:latin typeface="+mj-lt"/>
                  </a:rPr>
                  <a:t> ist reaping. Somit gilt            .</a:t>
                </a:r>
              </a:p>
              <a:p>
                <a:pPr marL="2774950" indent="0">
                  <a:buNone/>
                </a:pPr>
                <a:r>
                  <a:rPr lang="de-CH" sz="2000">
                    <a:latin typeface="+mj-lt"/>
                  </a:rPr>
                  <a:t>Ausserdem gilt:              (    ist somit überabzählbar).</a:t>
                </a:r>
              </a:p>
              <a:p>
                <a:pPr marL="0" indent="0">
                  <a:buNone/>
                </a:pPr>
                <a:endParaRPr lang="de-CH" sz="2000">
                  <a:latin typeface="+mj-lt"/>
                </a:endParaRPr>
              </a:p>
            </p:txBody>
          </p:sp>
        </mc:Choice>
        <mc:Fallback xmlns="">
          <p:sp>
            <p:nvSpPr>
              <p:cNvPr id="2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8" y="1825625"/>
                <a:ext cx="10514012" cy="4851622"/>
              </a:xfrm>
              <a:blipFill>
                <a:blip r:embed="rId3"/>
                <a:stretch>
                  <a:fillRect l="-928" t="-175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hteck: diagonal liegende Ecken abgeschnitten 39"/>
          <p:cNvSpPr/>
          <p:nvPr/>
        </p:nvSpPr>
        <p:spPr>
          <a:xfrm>
            <a:off x="3704316" y="2636477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Kardinalcharakteristika des Kontinuums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p:cxnSp>
        <p:nvCxnSpPr>
          <p:cNvPr id="39" name="Gerader Verbinder 38"/>
          <p:cNvCxnSpPr>
            <a:cxnSpLocks/>
          </p:cNvCxnSpPr>
          <p:nvPr/>
        </p:nvCxnSpPr>
        <p:spPr>
          <a:xfrm>
            <a:off x="942975" y="2290762"/>
            <a:ext cx="1736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67114" y="2646782"/>
            <a:ext cx="274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/>
              <a:t>Spaltende Menge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Reaping Familie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Reaping number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Erkenntnisse</a:t>
            </a:r>
          </a:p>
        </p:txBody>
      </p:sp>
      <p:sp>
        <p:nvSpPr>
          <p:cNvPr id="41" name="Rechteck: diagonal liegende Ecken abgeschnitten 40"/>
          <p:cNvSpPr/>
          <p:nvPr/>
        </p:nvSpPr>
        <p:spPr>
          <a:xfrm>
            <a:off x="3713386" y="3591041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Rechteck: diagonal liegende Ecken abgeschnitten 41"/>
          <p:cNvSpPr/>
          <p:nvPr/>
        </p:nvSpPr>
        <p:spPr>
          <a:xfrm>
            <a:off x="3713386" y="4553274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2350" y="1772285"/>
            <a:ext cx="477130" cy="4301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t="13669" b="22389"/>
          <a:stretch/>
        </p:blipFill>
        <p:spPr>
          <a:xfrm>
            <a:off x="3787658" y="2790481"/>
            <a:ext cx="6855533" cy="4952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/>
          <a:srcRect t="-2853" r="2784"/>
          <a:stretch/>
        </p:blipFill>
        <p:spPr>
          <a:xfrm>
            <a:off x="3787658" y="3660820"/>
            <a:ext cx="7464542" cy="4993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838" y="4685636"/>
            <a:ext cx="4661269" cy="4893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9589" y="5577617"/>
            <a:ext cx="770578" cy="39315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1198" y="5997840"/>
            <a:ext cx="667746" cy="40201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8029" y="5997840"/>
            <a:ext cx="364885" cy="3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/>
          <p:cNvSpPr>
            <a:spLocks noGrp="1"/>
          </p:cNvSpPr>
          <p:nvPr>
            <p:ph idx="1"/>
          </p:nvPr>
        </p:nvSpPr>
        <p:spPr>
          <a:xfrm>
            <a:off x="839788" y="1825625"/>
            <a:ext cx="10514012" cy="485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>
                <a:latin typeface="+mj-lt"/>
              </a:rPr>
              <a:t>Almost disjoint number</a:t>
            </a:r>
          </a:p>
          <a:p>
            <a:pPr marL="2774950" indent="0">
              <a:buNone/>
            </a:pPr>
            <a:endParaRPr lang="de-CH" sz="24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400">
              <a:latin typeface="+mj-lt"/>
            </a:endParaRPr>
          </a:p>
          <a:p>
            <a:pPr marL="0" indent="0">
              <a:buNone/>
            </a:pPr>
            <a:endParaRPr lang="de-CH" sz="2000">
              <a:latin typeface="+mj-lt"/>
            </a:endParaRPr>
          </a:p>
        </p:txBody>
      </p:sp>
      <p:sp>
        <p:nvSpPr>
          <p:cNvPr id="40" name="Rechteck: diagonal liegende Ecken abgeschnitten 39"/>
          <p:cNvSpPr/>
          <p:nvPr/>
        </p:nvSpPr>
        <p:spPr>
          <a:xfrm>
            <a:off x="3704316" y="2636477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Kardinalcharakteristika des Kontinuums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p:cxnSp>
        <p:nvCxnSpPr>
          <p:cNvPr id="39" name="Gerader Verbinder 38"/>
          <p:cNvCxnSpPr>
            <a:cxnSpLocks/>
          </p:cNvCxnSpPr>
          <p:nvPr/>
        </p:nvCxnSpPr>
        <p:spPr>
          <a:xfrm>
            <a:off x="942975" y="2290762"/>
            <a:ext cx="1736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67114" y="2646782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/>
              <a:t>Fast disjunkte Mengen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Fast disjunkte Familie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Maximal fast disjunkte</a:t>
            </a:r>
          </a:p>
          <a:p>
            <a:pPr>
              <a:lnSpc>
                <a:spcPct val="150000"/>
              </a:lnSpc>
            </a:pPr>
            <a:r>
              <a:rPr lang="de-CH" sz="2000"/>
              <a:t>(mad) Familie</a:t>
            </a:r>
          </a:p>
          <a:p>
            <a:pPr>
              <a:lnSpc>
                <a:spcPct val="150000"/>
              </a:lnSpc>
            </a:pPr>
            <a:endParaRPr lang="de-CH" sz="2000"/>
          </a:p>
          <a:p>
            <a:pPr>
              <a:lnSpc>
                <a:spcPct val="150000"/>
              </a:lnSpc>
            </a:pPr>
            <a:r>
              <a:rPr lang="de-CH" sz="2000"/>
              <a:t>Almost disjoint number</a:t>
            </a:r>
          </a:p>
        </p:txBody>
      </p:sp>
      <p:sp>
        <p:nvSpPr>
          <p:cNvPr id="41" name="Rechteck: diagonal liegende Ecken abgeschnitten 40"/>
          <p:cNvSpPr/>
          <p:nvPr/>
        </p:nvSpPr>
        <p:spPr>
          <a:xfrm>
            <a:off x="3713386" y="3591041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Rechteck: diagonal liegende Ecken abgeschnitten 41"/>
          <p:cNvSpPr/>
          <p:nvPr/>
        </p:nvSpPr>
        <p:spPr>
          <a:xfrm>
            <a:off x="3713386" y="4553274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6785" y="1825625"/>
            <a:ext cx="337389" cy="406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785" y="2825750"/>
            <a:ext cx="4713057" cy="33190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349" y="3706768"/>
            <a:ext cx="7395415" cy="38285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785" y="4713574"/>
            <a:ext cx="7116015" cy="418993"/>
          </a:xfrm>
          <a:prstGeom prst="rect">
            <a:avLst/>
          </a:prstGeom>
        </p:spPr>
      </p:pic>
      <p:sp>
        <p:nvSpPr>
          <p:cNvPr id="24" name="Rechteck: diagonal liegende Ecken abgeschnitten 23"/>
          <p:cNvSpPr/>
          <p:nvPr/>
        </p:nvSpPr>
        <p:spPr>
          <a:xfrm>
            <a:off x="3713386" y="5661422"/>
            <a:ext cx="7649484" cy="708431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785" y="5714170"/>
            <a:ext cx="4319652" cy="6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/>
          <p:cNvSpPr>
            <a:spLocks noGrp="1"/>
          </p:cNvSpPr>
          <p:nvPr>
            <p:ph idx="1"/>
          </p:nvPr>
        </p:nvSpPr>
        <p:spPr>
          <a:xfrm>
            <a:off x="839788" y="1825625"/>
            <a:ext cx="10514012" cy="485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>
                <a:latin typeface="+mj-lt"/>
              </a:rPr>
              <a:t>Almost disjoint number</a:t>
            </a:r>
          </a:p>
          <a:p>
            <a:pPr marL="0" indent="0">
              <a:buNone/>
            </a:pPr>
            <a:endParaRPr lang="de-CH" sz="2400">
              <a:latin typeface="+mj-lt"/>
            </a:endParaRPr>
          </a:p>
          <a:p>
            <a:pPr marL="0" indent="0">
              <a:buNone/>
            </a:pPr>
            <a:r>
              <a:rPr lang="de-CH" sz="2400">
                <a:latin typeface="+mj-lt"/>
              </a:rPr>
              <a:t>		</a:t>
            </a:r>
            <a:r>
              <a:rPr lang="de-CH" sz="2000">
                <a:latin typeface="+mj-lt"/>
              </a:rPr>
              <a:t>Es gilt             und               .</a:t>
            </a:r>
          </a:p>
          <a:p>
            <a:pPr marL="0" indent="0">
              <a:buNone/>
            </a:pPr>
            <a:endParaRPr lang="de-CH" sz="2400">
              <a:latin typeface="+mj-lt"/>
            </a:endParaRPr>
          </a:p>
          <a:p>
            <a:pPr marL="0" indent="0">
              <a:buNone/>
            </a:pPr>
            <a:r>
              <a:rPr lang="de-CH" sz="2400">
                <a:latin typeface="+mj-lt"/>
              </a:rPr>
              <a:t>			</a:t>
            </a:r>
          </a:p>
          <a:p>
            <a:pPr marL="2774950" indent="0">
              <a:buNone/>
            </a:pPr>
            <a:endParaRPr lang="de-CH" sz="24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400">
              <a:latin typeface="+mj-lt"/>
            </a:endParaRPr>
          </a:p>
          <a:p>
            <a:pPr marL="0" indent="0">
              <a:buNone/>
            </a:pPr>
            <a:endParaRPr lang="de-CH" sz="200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Kardinalcharakteristika des Kontinuums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p:cxnSp>
        <p:nvCxnSpPr>
          <p:cNvPr id="39" name="Gerader Verbinder 38"/>
          <p:cNvCxnSpPr>
            <a:cxnSpLocks/>
          </p:cNvCxnSpPr>
          <p:nvPr/>
        </p:nvCxnSpPr>
        <p:spPr>
          <a:xfrm>
            <a:off x="942975" y="2290762"/>
            <a:ext cx="1736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67114" y="2646782"/>
            <a:ext cx="27432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/>
              <a:t>Erkenntnisse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6785" y="1825625"/>
            <a:ext cx="337389" cy="406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774" y="2825750"/>
            <a:ext cx="666560" cy="2969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8850" y="2781331"/>
            <a:ext cx="750593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/>
          <p:cNvSpPr>
            <a:spLocks noGrp="1"/>
          </p:cNvSpPr>
          <p:nvPr>
            <p:ph idx="1"/>
          </p:nvPr>
        </p:nvSpPr>
        <p:spPr>
          <a:xfrm>
            <a:off x="839788" y="1825625"/>
            <a:ext cx="10514012" cy="485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>
                <a:latin typeface="+mj-lt"/>
              </a:rPr>
              <a:t>Verhältnisse</a:t>
            </a:r>
          </a:p>
          <a:p>
            <a:pPr marL="0" indent="0">
              <a:buNone/>
            </a:pPr>
            <a:endParaRPr lang="de-CH" sz="2400">
              <a:latin typeface="+mj-lt"/>
            </a:endParaRPr>
          </a:p>
          <a:p>
            <a:pPr marL="0" indent="0">
              <a:buNone/>
            </a:pPr>
            <a:endParaRPr lang="de-CH" sz="2400">
              <a:latin typeface="+mj-lt"/>
            </a:endParaRPr>
          </a:p>
          <a:p>
            <a:pPr marL="0" indent="0">
              <a:buNone/>
            </a:pPr>
            <a:r>
              <a:rPr lang="de-CH" sz="2400">
                <a:latin typeface="+mj-lt"/>
              </a:rPr>
              <a:t>			</a:t>
            </a:r>
          </a:p>
          <a:p>
            <a:pPr marL="2774950" indent="0">
              <a:buNone/>
            </a:pPr>
            <a:endParaRPr lang="de-CH" sz="24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000">
              <a:latin typeface="+mj-lt"/>
            </a:endParaRPr>
          </a:p>
          <a:p>
            <a:pPr marL="2774950" indent="0">
              <a:buNone/>
            </a:pPr>
            <a:endParaRPr lang="de-CH" sz="2400">
              <a:latin typeface="+mj-lt"/>
            </a:endParaRPr>
          </a:p>
          <a:p>
            <a:pPr marL="0" indent="0">
              <a:buNone/>
            </a:pPr>
            <a:endParaRPr lang="de-CH" sz="200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Kardinalcharakteristika des Kontinuums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Kontinuumshypothese in ZFC</a:t>
            </a:r>
          </a:p>
        </p:txBody>
      </p:sp>
      <p:cxnSp>
        <p:nvCxnSpPr>
          <p:cNvPr id="39" name="Gerader Verbinder 38"/>
          <p:cNvCxnSpPr>
            <a:cxnSpLocks/>
          </p:cNvCxnSpPr>
          <p:nvPr/>
        </p:nvCxnSpPr>
        <p:spPr>
          <a:xfrm>
            <a:off x="942975" y="2290762"/>
            <a:ext cx="1736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975" y="3622207"/>
            <a:ext cx="1181954" cy="52449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41" r="32775" b="14191"/>
          <a:stretch/>
        </p:blipFill>
        <p:spPr>
          <a:xfrm>
            <a:off x="1945758" y="3622207"/>
            <a:ext cx="382772" cy="4500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2812" y="4251436"/>
            <a:ext cx="337389" cy="4064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7089" y="2967942"/>
            <a:ext cx="668565" cy="5318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2942" y="3600568"/>
            <a:ext cx="477130" cy="430198"/>
          </a:xfrm>
          <a:prstGeom prst="rect">
            <a:avLst/>
          </a:prstGeom>
        </p:spPr>
      </p:pic>
      <p:sp>
        <p:nvSpPr>
          <p:cNvPr id="22" name="Geschweifte Klammer links 21"/>
          <p:cNvSpPr/>
          <p:nvPr/>
        </p:nvSpPr>
        <p:spPr>
          <a:xfrm>
            <a:off x="2600694" y="3204172"/>
            <a:ext cx="329610" cy="1360562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Geschweifte Klammer links 25"/>
          <p:cNvSpPr/>
          <p:nvPr/>
        </p:nvSpPr>
        <p:spPr>
          <a:xfrm flipH="1">
            <a:off x="3672709" y="3204172"/>
            <a:ext cx="329610" cy="1360562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41" r="32775" b="14191"/>
          <a:stretch/>
        </p:blipFill>
        <p:spPr>
          <a:xfrm>
            <a:off x="4426122" y="3559438"/>
            <a:ext cx="382772" cy="450063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12"/>
          <a:stretch/>
        </p:blipFill>
        <p:spPr>
          <a:xfrm>
            <a:off x="4968434" y="3533277"/>
            <a:ext cx="759444" cy="6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1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: diagonal liegende Ecken abgeschnitten 19"/>
          <p:cNvSpPr/>
          <p:nvPr/>
        </p:nvSpPr>
        <p:spPr>
          <a:xfrm>
            <a:off x="1163135" y="2600325"/>
            <a:ext cx="9713972" cy="2024838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Gödel: Konsistenz mit ZFC (1938)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839787" y="2082800"/>
                <a:ext cx="546735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000"/>
                  <a:t>Konstruktibles Universum L </a:t>
                </a:r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000"/>
                  <a:t>L </a:t>
                </a:r>
                <a14:m>
                  <m:oMath xmlns:m="http://schemas.openxmlformats.org/officeDocument/2006/math">
                    <m:r>
                      <a:rPr lang="de-CH" sz="2000" i="0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de-CH" sz="2000"/>
                  <a:t> ZFC + GCH (innerhalb ZF)</a:t>
                </a:r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000"/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000"/>
                  <a:t>Con(ZFC) </a:t>
                </a:r>
                <a14:m>
                  <m:oMath xmlns:m="http://schemas.openxmlformats.org/officeDocument/2006/math">
                    <m:r>
                      <a:rPr lang="de-CH" sz="20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CH" sz="2000"/>
                  <a:t> Con(ZFC + GCH) 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2082800"/>
                <a:ext cx="5467350" cy="4093428"/>
              </a:xfrm>
              <a:prstGeom prst="rect">
                <a:avLst/>
              </a:prstGeom>
              <a:blipFill>
                <a:blip r:embed="rId3"/>
                <a:stretch>
                  <a:fillRect l="-1003" t="-894" b="-178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905" y="2684814"/>
            <a:ext cx="9250698" cy="17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Cohen: Unabhängigkeit von ZFC (1963)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105786" y="2252663"/>
                <a:ext cx="96774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/>
                  <a:t>Mithilfe</a:t>
                </a:r>
                <a:r>
                  <a:rPr lang="de-CH" sz="2400" b="1"/>
                  <a:t> Forcing</a:t>
                </a:r>
              </a:p>
              <a:p>
                <a:pPr>
                  <a:lnSpc>
                    <a:spcPct val="150000"/>
                  </a:lnSpc>
                  <a:buClr>
                    <a:schemeClr val="accent1"/>
                  </a:buClr>
                </a:pPr>
                <a:r>
                  <a:rPr lang="de-CH" sz="2400">
                    <a:latin typeface="+mj-lt"/>
                  </a:rPr>
                  <a:t>		M </a:t>
                </a:r>
                <a14:m>
                  <m:oMath xmlns:m="http://schemas.openxmlformats.org/officeDocument/2006/math">
                    <m:r>
                      <a:rPr lang="de-CH" sz="240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de-CH" sz="2400">
                    <a:latin typeface="+mj-lt"/>
                  </a:rPr>
                  <a:t> ZFC und M[G]</a:t>
                </a:r>
                <a:r>
                  <a:rPr lang="de-CH" sz="2400"/>
                  <a:t> </a:t>
                </a:r>
                <a14:m>
                  <m:oMath xmlns:m="http://schemas.openxmlformats.org/officeDocument/2006/math">
                    <m:r>
                      <a:rPr lang="de-CH" sz="2400" i="1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de-CH" sz="2400">
                    <a:latin typeface="+mj-lt"/>
                  </a:rPr>
                  <a:t> ZFC, sodass M[G]</a:t>
                </a:r>
                <a:r>
                  <a:rPr lang="de-CH" sz="2400"/>
                  <a:t> </a:t>
                </a:r>
                <a14:m>
                  <m:oMath xmlns:m="http://schemas.openxmlformats.org/officeDocument/2006/math">
                    <m:r>
                      <a:rPr lang="de-CH" sz="2400" i="1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de-CH" sz="240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CH" sz="240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CH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sz="2400">
                    <a:latin typeface="+mj-lt"/>
                  </a:rPr>
                  <a:t>CH               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400">
                  <a:latin typeface="+mj-lt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/>
                  <a:t>Con(ZFC) </a:t>
                </a:r>
                <a14:m>
                  <m:oMath xmlns:m="http://schemas.openxmlformats.org/officeDocument/2006/math">
                    <m:r>
                      <a:rPr lang="de-CH" sz="240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CH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sz="2400"/>
                  <a:t>Con(ZFC + </a:t>
                </a:r>
                <a14:m>
                  <m:oMath xmlns:m="http://schemas.openxmlformats.org/officeDocument/2006/math">
                    <m:r>
                      <a:rPr lang="de-CH" sz="240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CH" sz="2400"/>
                  <a:t>CH) </a:t>
                </a:r>
              </a:p>
              <a:p>
                <a:pPr>
                  <a:lnSpc>
                    <a:spcPct val="150000"/>
                  </a:lnSpc>
                  <a:buClr>
                    <a:schemeClr val="accent1"/>
                  </a:buClr>
                </a:pPr>
                <a:endParaRPr lang="de-CH" sz="2400">
                  <a:latin typeface="+mj-lt"/>
                </a:endParaRPr>
              </a:p>
              <a:p>
                <a:pPr>
                  <a:lnSpc>
                    <a:spcPct val="150000"/>
                  </a:lnSpc>
                  <a:buClr>
                    <a:schemeClr val="accent1"/>
                  </a:buClr>
                </a:pPr>
                <a:r>
                  <a:rPr lang="de-CH" sz="2400">
                    <a:latin typeface="+mj-lt"/>
                  </a:rPr>
                  <a:t>Kombiniert mit Gödel: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>
                    <a:latin typeface="+mj-lt"/>
                  </a:rPr>
                  <a:t>Con(ZFC + </a:t>
                </a:r>
                <a14:m>
                  <m:oMath xmlns:m="http://schemas.openxmlformats.org/officeDocument/2006/math">
                    <m:r>
                      <a:rPr lang="de-CH" sz="240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CH" sz="2400">
                    <a:latin typeface="+mj-lt"/>
                  </a:rPr>
                  <a:t>CH) und Con(ZFC + CH)	 </a:t>
                </a:r>
                <a14:m>
                  <m:oMath xmlns:m="http://schemas.openxmlformats.org/officeDocument/2006/math">
                    <m:r>
                      <a:rPr lang="de-CH" sz="2400">
                        <a:latin typeface="Cambria Math" panose="02040503050406030204" pitchFamily="18" charset="0"/>
                      </a:rPr>
                      <m:t>⇒</m:t>
                    </m:r>
                    <m:r>
                      <a:rPr lang="de-CH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sz="2400">
                    <a:latin typeface="+mj-lt"/>
                  </a:rPr>
                  <a:t>CH ist von ZFC unabhängig.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endParaRPr lang="de-CH" sz="2400">
                  <a:latin typeface="+mj-lt"/>
                </a:endParaRP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endParaRPr lang="de-CH" sz="2400">
                  <a:latin typeface="+mj-lt"/>
                </a:endParaRP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endParaRPr lang="de-CH" sz="2400">
                  <a:latin typeface="+mj-lt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86" y="2252663"/>
                <a:ext cx="9677400" cy="5632311"/>
              </a:xfrm>
              <a:prstGeom prst="rect">
                <a:avLst/>
              </a:prstGeom>
              <a:blipFill>
                <a:blip r:embed="rId3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6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Wie weiter?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191250" y="2252662"/>
            <a:ext cx="4838699" cy="4784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b="1">
                <a:latin typeface="+mj-lt"/>
              </a:rPr>
              <a:t>Non-Pluralisten</a:t>
            </a:r>
          </a:p>
          <a:p>
            <a:pPr marL="0" indent="0">
              <a:buNone/>
            </a:pPr>
            <a:r>
              <a:rPr lang="de-CH" sz="2400">
                <a:latin typeface="+mj-lt"/>
              </a:rPr>
              <a:t>z.B. Gödel</a:t>
            </a:r>
          </a:p>
          <a:p>
            <a:pPr marL="0" indent="0">
              <a:buNone/>
            </a:pPr>
            <a:r>
              <a:rPr lang="de-CH" sz="2400">
                <a:latin typeface="+mj-lt"/>
              </a:rPr>
              <a:t>Unsere Mittel (ZFC) sind einfach zu beschränkt, um die mathematische Wahrheit zu finden.</a:t>
            </a:r>
          </a:p>
          <a:p>
            <a:pPr marL="0" indent="0">
              <a:buNone/>
            </a:pPr>
            <a:endParaRPr lang="de-CH" sz="2400">
              <a:latin typeface="+mj-lt"/>
            </a:endParaRPr>
          </a:p>
          <a:p>
            <a:pPr marL="0" indent="0">
              <a:buNone/>
            </a:pPr>
            <a:r>
              <a:rPr lang="de-CH" sz="2400">
                <a:latin typeface="+mj-lt"/>
              </a:rPr>
              <a:t>Mathematik wird entdeckt, nicht erfunden.</a:t>
            </a:r>
          </a:p>
          <a:p>
            <a:pPr marL="0" indent="0">
              <a:buNone/>
            </a:pPr>
            <a:endParaRPr lang="de-CH" sz="2400">
              <a:latin typeface="+mj-lt"/>
            </a:endParaRPr>
          </a:p>
          <a:p>
            <a:pPr marL="0" indent="0">
              <a:buNone/>
            </a:pPr>
            <a:r>
              <a:rPr lang="de-CH" sz="2400">
                <a:latin typeface="+mj-lt"/>
              </a:rPr>
              <a:t>Es braucht neue Axiome -&gt; Grosse-Kardinalzahl-Axiome?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2"/>
              <p:cNvSpPr txBox="1">
                <a:spLocks/>
              </p:cNvSpPr>
              <p:nvPr/>
            </p:nvSpPr>
            <p:spPr>
              <a:xfrm>
                <a:off x="942975" y="2252663"/>
                <a:ext cx="3886200" cy="2651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sz="2400" b="1">
                    <a:latin typeface="+mj-lt"/>
                  </a:rPr>
                  <a:t>Pluralisten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sz="2400">
                    <a:latin typeface="+mj-lt"/>
                  </a:rPr>
                  <a:t>z.B. Cohen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sz="2400">
                    <a:latin typeface="+mj-lt"/>
                  </a:rPr>
                  <a:t>CH hat keine «Antwort». Man kann CH oder auch </a:t>
                </a:r>
                <a14:m>
                  <m:oMath xmlns:m="http://schemas.openxmlformats.org/officeDocument/2006/math">
                    <m:r>
                      <a:rPr lang="de-CH" sz="240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CH" sz="2400">
                    <a:latin typeface="+mj-lt"/>
                  </a:rPr>
                  <a:t>CH als Axiom nehmen und damit arbeiten.</a:t>
                </a:r>
              </a:p>
            </p:txBody>
          </p:sp>
        </mc:Choice>
        <mc:Fallback xmlns="">
          <p:sp>
            <p:nvSpPr>
              <p:cNvPr id="9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2252663"/>
                <a:ext cx="3886200" cy="2651126"/>
              </a:xfrm>
              <a:prstGeom prst="rect">
                <a:avLst/>
              </a:prstGeom>
              <a:blipFill>
                <a:blip r:embed="rId3"/>
                <a:stretch>
                  <a:fillRect l="-2512" t="-3226" r="-188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Grosse-Kardinalzahl-Axiome (LCAs)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485116" y="2252663"/>
            <a:ext cx="82106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de-CH" sz="2400">
                <a:latin typeface="+mj-lt"/>
              </a:rPr>
              <a:t>Neue Axiome, die zu ZFC hinzugefügt werden, um neue «gewünschte» Resultate zu erreichen.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de-CH" sz="240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de-CH" sz="2400">
                <a:latin typeface="+mj-lt"/>
              </a:rPr>
              <a:t>Die üblichen LCAs können Konsistenz von ZFC beweisen.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endParaRPr lang="de-CH" sz="240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de-CH" sz="2400">
                <a:latin typeface="+mj-lt"/>
              </a:rPr>
              <a:t>(Womit die Konsistenz der LCAs mit ZFC nicht beweisbar ist.)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942975" y="1576387"/>
            <a:ext cx="2695574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Idee</a:t>
            </a:r>
          </a:p>
          <a:p>
            <a:pPr>
              <a:lnSpc>
                <a:spcPct val="300000"/>
              </a:lnSpc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Con(ZFC)</a:t>
            </a:r>
          </a:p>
          <a:p>
            <a:pPr>
              <a:lnSpc>
                <a:spcPct val="300000"/>
              </a:lnSpc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Con(ZFC+LCAs)</a:t>
            </a:r>
          </a:p>
        </p:txBody>
      </p:sp>
    </p:spTree>
    <p:extLst>
      <p:ext uri="{BB962C8B-B14F-4D97-AF65-F5344CB8AC3E}">
        <p14:creationId xmlns:p14="http://schemas.microsoft.com/office/powerpoint/2010/main" val="29268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Levy-Solovay: Unabhängigkeit von LCAs (1967) 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42975" y="2327091"/>
            <a:ext cx="967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>
                <a:latin typeface="+mj-lt"/>
              </a:rPr>
              <a:t>Anwendung von Cohens </a:t>
            </a:r>
            <a:r>
              <a:rPr lang="de-CH" sz="2400"/>
              <a:t>Forcing-Methode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/>
              <a:t>CH von allen LCAs bis dato unabhängig.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/>
          </a:p>
        </p:txBody>
      </p:sp>
    </p:spTree>
    <p:extLst>
      <p:ext uri="{BB962C8B-B14F-4D97-AF65-F5344CB8AC3E}">
        <p14:creationId xmlns:p14="http://schemas.microsoft.com/office/powerpoint/2010/main" val="21051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Die Kontinuumshypothese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el 1"/>
              <p:cNvSpPr txBox="1">
                <a:spLocks/>
              </p:cNvSpPr>
              <p:nvPr/>
            </p:nvSpPr>
            <p:spPr>
              <a:xfrm>
                <a:off x="942975" y="1857375"/>
                <a:ext cx="9144000" cy="28889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de-CH" sz="2800"/>
              </a:p>
              <a:p>
                <a:pPr marL="1438275" indent="-1438275"/>
                <a:r>
                  <a:rPr lang="de-CH" sz="2800">
                    <a:latin typeface="+mn-lt"/>
                  </a:rPr>
                  <a:t>(CH)</a:t>
                </a:r>
                <a:r>
                  <a:rPr lang="de-CH" sz="2800"/>
                  <a:t>	</a:t>
                </a:r>
                <a:r>
                  <a:rPr lang="de-CH" sz="28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Es gibt keine Menge, deren Kardinalität strikt zwischen derjenigen von </a:t>
                </a:r>
                <a14:m>
                  <m:oMath xmlns:m="http://schemas.openxmlformats.org/officeDocument/2006/math">
                    <m:r>
                      <a:rPr lang="de-CH" sz="2800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de-CH" sz="28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CH" sz="280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CH" sz="28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liegt.</a:t>
                </a:r>
                <a:endParaRPr lang="de-CH" sz="48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1857375"/>
                <a:ext cx="9144000" cy="2888922"/>
              </a:xfrm>
              <a:prstGeom prst="rect">
                <a:avLst/>
              </a:prstGeom>
              <a:blipFill>
                <a:blip r:embed="rId3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245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Wie weiter?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839787" y="255838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/>
              <a:t>Aufgeben?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/>
              <a:t>Anderes Wahrheitsverständnis verwenden?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/>
              <a:t>Andere Logik verwenden?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/>
          </a:p>
        </p:txBody>
      </p:sp>
    </p:spTree>
    <p:extLst>
      <p:ext uri="{BB962C8B-B14F-4D97-AF65-F5344CB8AC3E}">
        <p14:creationId xmlns:p14="http://schemas.microsoft.com/office/powerpoint/2010/main" val="171944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9787" y="18415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de-CH" sz="3600"/>
                  <a:t>Woodin: </a:t>
                </a:r>
                <a14:m>
                  <m:oMath xmlns:m="http://schemas.openxmlformats.org/officeDocument/2006/math">
                    <m:r>
                      <a:rPr lang="de-CH" sz="3600" i="1" smtClean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de-CH" sz="3600"/>
                  <a:t>-Vermutung (1999)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7" y="184150"/>
                <a:ext cx="10515600" cy="1325563"/>
              </a:xfrm>
              <a:blipFill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017403" y="2140727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>
                    <a:latin typeface="+mj-lt"/>
                  </a:rPr>
                  <a:t>Strengere Logik:</a:t>
                </a:r>
                <a:r>
                  <a:rPr lang="de-CH" sz="2400"/>
                  <a:t> </a:t>
                </a:r>
                <a14:m>
                  <m:oMath xmlns:m="http://schemas.openxmlformats.org/officeDocument/2006/math">
                    <m:r>
                      <a:rPr lang="de-CH" sz="2400" i="1" smtClean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de-CH" sz="2400"/>
                  <a:t>-Logik.</a:t>
                </a:r>
              </a:p>
              <a:p>
                <a:pPr>
                  <a:lnSpc>
                    <a:spcPct val="20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>
                    <a:latin typeface="+mj-lt"/>
                  </a:rPr>
                  <a:t>Durch diese wird das Theorem von Solovay-Levy umgangen. </a:t>
                </a:r>
              </a:p>
              <a:p>
                <a:pPr>
                  <a:lnSpc>
                    <a:spcPct val="20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>
                    <a:latin typeface="+mj-lt"/>
                  </a:rPr>
                  <a:t>Angenommen, es gibt eine echte Klasse von Woodin Kardinalzahlen, dann ist mit Woodins Strikter </a:t>
                </a:r>
                <a14:m>
                  <m:oMath xmlns:m="http://schemas.openxmlformats.org/officeDocument/2006/math">
                    <m:r>
                      <a:rPr lang="de-CH" sz="24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de-CH" sz="2400">
                    <a:latin typeface="+mj-lt"/>
                  </a:rPr>
                  <a:t>-Vermutung </a:t>
                </a:r>
                <a14:m>
                  <m:oMath xmlns:m="http://schemas.openxmlformats.org/officeDocument/2006/math">
                    <m:r>
                      <a:rPr lang="de-CH" sz="240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CH" sz="2400"/>
                  <a:t>CH eine </a:t>
                </a:r>
                <a14:m>
                  <m:oMath xmlns:m="http://schemas.openxmlformats.org/officeDocument/2006/math">
                    <m:r>
                      <a:rPr lang="de-CH" sz="24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de-CH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sz="2400"/>
                  <a:t>-Konsequenz von ZFC.</a:t>
                </a:r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7403" y="2140727"/>
                <a:ext cx="10515600" cy="4351338"/>
              </a:xfrm>
              <a:blipFill>
                <a:blip r:embed="rId4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5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Woodin: Ultimate-L (2009)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 txBox="1">
                <a:spLocks/>
              </p:cNvSpPr>
              <p:nvPr/>
            </p:nvSpPr>
            <p:spPr>
              <a:xfrm>
                <a:off x="942975" y="2082800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/>
                  <a:t>inner model theory </a:t>
                </a:r>
                <a:r>
                  <a:rPr lang="de-CH" sz="2400">
                    <a:latin typeface="+mj-lt"/>
                  </a:rPr>
                  <a:t>sucht nach L-ähnlichen Modellen, die LCAs enthalten.</a:t>
                </a:r>
              </a:p>
              <a:p>
                <a:pPr>
                  <a:lnSpc>
                    <a:spcPct val="10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400">
                  <a:latin typeface="+mj-lt"/>
                </a:endParaRPr>
              </a:p>
              <a:p>
                <a:pPr>
                  <a:lnSpc>
                    <a:spcPct val="10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>
                    <a:latin typeface="+mj-lt"/>
                  </a:rPr>
                  <a:t>Rückgriff auf </a:t>
                </a:r>
                <a:r>
                  <a:rPr lang="de-CH" sz="2400"/>
                  <a:t>superkompakte LCAs</a:t>
                </a:r>
                <a:r>
                  <a:rPr lang="de-CH" sz="2400">
                    <a:latin typeface="+mj-lt"/>
                  </a:rPr>
                  <a:t>: Neues Axiom </a:t>
                </a:r>
                <a14:m>
                  <m:oMath xmlns:m="http://schemas.openxmlformats.org/officeDocument/2006/math">
                    <m:r>
                      <a:rPr lang="de-CH" sz="24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CH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CH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CH" sz="2400" i="1" smtClean="0">
                            <a:latin typeface="Cambria Math" panose="02040503050406030204" pitchFamily="18" charset="0"/>
                          </a:rPr>
                          <m:t>𝛺</m:t>
                        </m:r>
                      </m:sup>
                    </m:sSup>
                  </m:oMath>
                </a14:m>
                <a:r>
                  <a:rPr lang="de-CH" sz="2400">
                    <a:latin typeface="+mj-lt"/>
                  </a:rPr>
                  <a:t>, das nicht durch die Annahme anderer LCAs widerlegt wird.</a:t>
                </a:r>
              </a:p>
              <a:p>
                <a:pPr>
                  <a:lnSpc>
                    <a:spcPct val="10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400">
                  <a:latin typeface="+mj-lt"/>
                </a:endParaRPr>
              </a:p>
              <a:p>
                <a:pPr>
                  <a:lnSpc>
                    <a:spcPct val="100000"/>
                  </a:lnSpc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>
                    <a:latin typeface="+mj-lt"/>
                  </a:rPr>
                  <a:t>Resultierende Theorie (</a:t>
                </a:r>
                <a:r>
                  <a:rPr lang="de-CH" sz="2400"/>
                  <a:t>Ultimate-L</a:t>
                </a:r>
                <a:r>
                  <a:rPr lang="de-CH" sz="2400">
                    <a:latin typeface="+mj-lt"/>
                  </a:rPr>
                  <a:t>) ist kompatibel mit LCAs und impliziert CH!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de-CH" sz="2400"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de-CH" sz="2400">
                    <a:latin typeface="+mj-lt"/>
                  </a:rPr>
                  <a:t>Allerdings: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de-CH" sz="2400">
                    <a:latin typeface="+mj-lt"/>
                  </a:rPr>
                  <a:t>Es stellt sich heraus, dass auch Modelle, mit denselben Eigenschaften möglich sind, die </a:t>
                </a:r>
                <a14:m>
                  <m:oMath xmlns:m="http://schemas.openxmlformats.org/officeDocument/2006/math">
                    <m:r>
                      <a:rPr lang="de-CH" sz="240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CH" sz="2400">
                    <a:latin typeface="+mj-lt"/>
                  </a:rPr>
                  <a:t>CH implizieren.</a:t>
                </a:r>
              </a:p>
            </p:txBody>
          </p:sp>
        </mc:Choice>
        <mc:Fallback xmlns="">
          <p:sp>
            <p:nvSpPr>
              <p:cNvPr id="8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2082800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928" t="-1964" b="-15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0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Feferman: Unbestimmtheit (2011)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39787" y="2149476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/>
              <a:t>Vorschlag</a:t>
            </a:r>
            <a:r>
              <a:rPr lang="de-CH" sz="2400">
                <a:latin typeface="+mj-lt"/>
              </a:rPr>
              <a:t>: CH ist kein definites mathematisches Problem.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>
              <a:latin typeface="+mj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/>
              <a:t>Definite Totalität</a:t>
            </a:r>
            <a:r>
              <a:rPr lang="de-CH" sz="2400">
                <a:latin typeface="+mj-lt"/>
              </a:rPr>
              <a:t>: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de-CH" sz="2400">
                <a:latin typeface="+mj-lt"/>
              </a:rPr>
              <a:t>Menge A ist definit total :</a:t>
            </a:r>
            <a:r>
              <a:rPr lang="de-CH" sz="2400">
                <a:latin typeface="+mj-lt"/>
                <a:sym typeface="Wingdings" panose="05000000000000000000" pitchFamily="2" charset="2"/>
              </a:rPr>
              <a:t> </a:t>
            </a:r>
            <a:r>
              <a:rPr lang="de-CH" sz="2400">
                <a:latin typeface="+mj-lt"/>
              </a:rPr>
              <a:t> Quantifizierung über A hat für jede definite Eigenschaft P(x) für Elemente x in A einen eindeutigen Wahrheitswert.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>
              <a:latin typeface="+mj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400">
                <a:latin typeface="+mj-lt"/>
              </a:rPr>
              <a:t>Konzept von beliebigen (unendlichen) Mengen ist wesentlich unbestimmt (verschwommen, vage). Insbesondere V sei keine definite Totalität.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>
              <a:latin typeface="+mj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>
              <a:latin typeface="+mj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5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Feferman: Unbestimmtheit (2011)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507527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Lösungsansätze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9787" y="185737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endParaRPr lang="de-CH" sz="2400">
                  <a:latin typeface="+mj-lt"/>
                </a:endParaRP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>
                    <a:latin typeface="+mj-lt"/>
                  </a:rPr>
                  <a:t>Annahme, dass             und                 definite Totalitäten sind, ist nur platonisch begründet.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400">
                  <a:latin typeface="+mj-lt"/>
                </a:endParaRP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de-CH" sz="2400"/>
                  <a:t>Vorschlag</a:t>
                </a:r>
                <a:r>
                  <a:rPr lang="de-CH" sz="2400">
                    <a:latin typeface="+mj-lt"/>
                  </a:rPr>
                  <a:t>: Semi-konstruktives System.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de-CH" sz="2400">
                    <a:latin typeface="+mj-lt"/>
                  </a:rPr>
                  <a:t>Bereich der klassischen Logik ist nur definites. Alles andere ist Bereich der intuitionistischen Logik. Für ZFC: Klassische Logik für beschränkte Quantifizierung und intuitionistische Logik für unbeschränkte Quantifizierung.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400">
                  <a:latin typeface="+mj-lt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de-CH" sz="24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CH" sz="2400">
                    <a:latin typeface="+mj-lt"/>
                  </a:rPr>
                  <a:t> In diesem System ist CH unbestimmt.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400">
                  <a:latin typeface="+mj-lt"/>
                </a:endParaRP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400">
                  <a:latin typeface="+mj-lt"/>
                </a:endParaRP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400">
                  <a:latin typeface="+mj-lt"/>
                </a:endParaRP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de-CH" sz="2400">
                  <a:latin typeface="+mj-lt"/>
                </a:endParaRPr>
              </a:p>
            </p:txBody>
          </p:sp>
        </mc:Choice>
        <mc:Fallback xmlns="">
          <p:sp>
            <p:nvSpPr>
              <p:cNvPr id="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7" y="1857375"/>
                <a:ext cx="10515600" cy="4351338"/>
              </a:xfrm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8395" y="2366952"/>
            <a:ext cx="802648" cy="34609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594" y="2338242"/>
            <a:ext cx="1168805" cy="4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CH" sz="3600"/>
              <a:t>Ende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7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Ordinalzahlen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942975" y="2348890"/>
            <a:ext cx="1800225" cy="138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Formale Definition</a:t>
            </a:r>
          </a:p>
        </p:txBody>
      </p:sp>
      <p:sp>
        <p:nvSpPr>
          <p:cNvPr id="14" name="Rechteck: diagonal liegende Ecken abgeschnitten 13"/>
          <p:cNvSpPr/>
          <p:nvPr/>
        </p:nvSpPr>
        <p:spPr>
          <a:xfrm>
            <a:off x="3331811" y="2714625"/>
            <a:ext cx="7105650" cy="2981326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381125" y="288173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de-CH">
                    <a:latin typeface="+mj-lt"/>
                  </a:rPr>
                  <a:t>Menge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CH">
                    <a:latin typeface="+mj-lt"/>
                  </a:rPr>
                  <a:t> ist eine Ordinalzahl, wenn gilt: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CH">
                    <a:latin typeface="+mj-lt"/>
                  </a:rPr>
                  <a:t> ist transitiv (                     )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CH">
                    <a:latin typeface="+mj-lt"/>
                  </a:rPr>
                  <a:t> ist wohlgeordnet bzgl.  </a:t>
                </a:r>
                <a14:m>
                  <m:oMath xmlns:m="http://schemas.openxmlformats.org/officeDocument/2006/math">
                    <m:r>
                      <a:rPr lang="de-CH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CH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2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1125" y="2881733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fik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4636" y="3442598"/>
            <a:ext cx="1841139" cy="39967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0125" y="4375119"/>
            <a:ext cx="3988739" cy="1125657"/>
          </a:xfrm>
          <a:prstGeom prst="rect">
            <a:avLst/>
          </a:prstGeom>
        </p:spPr>
      </p:pic>
      <p:cxnSp>
        <p:nvCxnSpPr>
          <p:cNvPr id="29" name="Gerader Verbinder 28"/>
          <p:cNvCxnSpPr>
            <a:cxnSpLocks/>
          </p:cNvCxnSpPr>
          <p:nvPr/>
        </p:nvCxnSpPr>
        <p:spPr>
          <a:xfrm flipV="1">
            <a:off x="8035766" y="5172697"/>
            <a:ext cx="111919" cy="200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Ordinalzahlen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942975" y="1576387"/>
            <a:ext cx="2695574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Idee</a:t>
            </a:r>
          </a:p>
          <a:p>
            <a:pPr>
              <a:lnSpc>
                <a:spcPct val="300000"/>
              </a:lnSpc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Konstruktion</a:t>
            </a:r>
          </a:p>
          <a:p>
            <a:pPr>
              <a:lnSpc>
                <a:spcPct val="300000"/>
              </a:lnSpc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Definition</a:t>
            </a:r>
          </a:p>
        </p:txBody>
      </p:sp>
      <p:sp>
        <p:nvSpPr>
          <p:cNvPr id="14" name="Rechteck: diagonal liegende Ecken abgeschnitten 13"/>
          <p:cNvSpPr/>
          <p:nvPr/>
        </p:nvSpPr>
        <p:spPr>
          <a:xfrm>
            <a:off x="3419475" y="3444228"/>
            <a:ext cx="2983110" cy="1185915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399"/>
          <a:stretch/>
        </p:blipFill>
        <p:spPr>
          <a:xfrm>
            <a:off x="3808414" y="3988741"/>
            <a:ext cx="2251075" cy="6414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8952" y="3560190"/>
            <a:ext cx="1113630" cy="428551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3309144" y="1842257"/>
            <a:ext cx="6918722" cy="127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cs typeface="Calibri Light" panose="020F0302020204030204" pitchFamily="34" charset="0"/>
              </a:rPr>
              <a:t>Ordnungstypen von wohlgeordneten Mengen.</a:t>
            </a:r>
          </a:p>
        </p:txBody>
      </p:sp>
      <p:sp>
        <p:nvSpPr>
          <p:cNvPr id="20" name="Rechteck: diagonal liegende Ecken abgeschnitten 19"/>
          <p:cNvSpPr/>
          <p:nvPr/>
        </p:nvSpPr>
        <p:spPr>
          <a:xfrm>
            <a:off x="3419475" y="4937346"/>
            <a:ext cx="2983110" cy="819305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678" y="5120651"/>
            <a:ext cx="2592704" cy="4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: gefaltete Ecke 29"/>
          <p:cNvSpPr/>
          <p:nvPr/>
        </p:nvSpPr>
        <p:spPr>
          <a:xfrm flipV="1">
            <a:off x="6665773" y="3648736"/>
            <a:ext cx="3954602" cy="2899323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Ordinalzahlen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942975" y="1300162"/>
            <a:ext cx="5264407" cy="294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Nachfolgerzahlen</a:t>
            </a:r>
          </a:p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endParaRPr lang="de-CH" sz="2800">
              <a:latin typeface="+mn-lt"/>
              <a:cs typeface="Calibri Light" panose="020F0302020204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144051" y="2732816"/>
            <a:ext cx="2405063" cy="699072"/>
            <a:chOff x="3419475" y="4937347"/>
            <a:chExt cx="2405063" cy="699072"/>
          </a:xfrm>
        </p:grpSpPr>
        <p:sp>
          <p:nvSpPr>
            <p:cNvPr id="20" name="Rechteck: diagonal liegende Ecken abgeschnitten 19"/>
            <p:cNvSpPr/>
            <p:nvPr/>
          </p:nvSpPr>
          <p:spPr>
            <a:xfrm>
              <a:off x="3419475" y="4937347"/>
              <a:ext cx="2405063" cy="699072"/>
            </a:xfrm>
            <a:prstGeom prst="snip2Diag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0428" y="5027833"/>
              <a:ext cx="1872853" cy="495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echteck: gefaltete Ecke 18"/>
          <p:cNvSpPr/>
          <p:nvPr/>
        </p:nvSpPr>
        <p:spPr>
          <a:xfrm flipV="1">
            <a:off x="1017448" y="3648736"/>
            <a:ext cx="3954602" cy="2899323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497" y="3726444"/>
            <a:ext cx="3874554" cy="2147307"/>
          </a:xfrm>
          <a:prstGeom prst="rect">
            <a:avLst/>
          </a:prstGeom>
        </p:spPr>
      </p:pic>
      <p:sp>
        <p:nvSpPr>
          <p:cNvPr id="25" name="Titel 1"/>
          <p:cNvSpPr txBox="1">
            <a:spLocks/>
          </p:cNvSpPr>
          <p:nvPr/>
        </p:nvSpPr>
        <p:spPr>
          <a:xfrm>
            <a:off x="6534295" y="1300161"/>
            <a:ext cx="5264407" cy="294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Grenzzahlen</a:t>
            </a:r>
          </a:p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endParaRPr lang="de-CH" sz="280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7" name="Rechteck: diagonal liegende Ecken abgeschnitten 26"/>
          <p:cNvSpPr/>
          <p:nvPr/>
        </p:nvSpPr>
        <p:spPr>
          <a:xfrm>
            <a:off x="6761435" y="2721416"/>
            <a:ext cx="2405063" cy="699072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99" y="2823303"/>
            <a:ext cx="2038349" cy="4953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50035" y="3639872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solidFill>
                  <a:schemeClr val="accent1"/>
                </a:solidFill>
                <a:latin typeface="+mj-lt"/>
              </a:rPr>
              <a:t>Bsp.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9598360" y="3639872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solidFill>
                  <a:schemeClr val="accent1"/>
                </a:solidFill>
                <a:latin typeface="+mj-lt"/>
              </a:rPr>
              <a:t>Bsp.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193" y="3707336"/>
            <a:ext cx="2939749" cy="27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1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: diagonal liegende Ecken abgeschnitten 21"/>
          <p:cNvSpPr/>
          <p:nvPr/>
        </p:nvSpPr>
        <p:spPr>
          <a:xfrm>
            <a:off x="1045811" y="2901868"/>
            <a:ext cx="4773964" cy="1755857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Mengenuniversum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942975" y="1300162"/>
            <a:ext cx="5264407" cy="294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Von-Neumann Hierarchie</a:t>
            </a:r>
          </a:p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endParaRPr lang="de-CH" sz="280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5862" y="3049507"/>
            <a:ext cx="2343150" cy="14573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892" y="3547061"/>
            <a:ext cx="2811333" cy="4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Kardinalzahlen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942975" y="1576387"/>
            <a:ext cx="2695574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Idee</a:t>
            </a:r>
          </a:p>
          <a:p>
            <a:pPr>
              <a:lnSpc>
                <a:spcPct val="300000"/>
              </a:lnSpc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Mächtigkeit</a:t>
            </a:r>
          </a:p>
          <a:p>
            <a:pPr>
              <a:lnSpc>
                <a:spcPct val="300000"/>
              </a:lnSpc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Gleichmächtig</a:t>
            </a:r>
          </a:p>
        </p:txBody>
      </p:sp>
      <p:sp>
        <p:nvSpPr>
          <p:cNvPr id="14" name="Rechteck: diagonal liegende Ecken abgeschnitten 13"/>
          <p:cNvSpPr/>
          <p:nvPr/>
        </p:nvSpPr>
        <p:spPr>
          <a:xfrm>
            <a:off x="3505199" y="4740793"/>
            <a:ext cx="7324725" cy="889647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3375819" y="1725613"/>
            <a:ext cx="6918722" cy="127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cs typeface="Calibri Light" panose="020F0302020204030204" pitchFamily="34" charset="0"/>
              </a:rPr>
              <a:t>Mächtigkeit von Mengen.</a:t>
            </a:r>
          </a:p>
        </p:txBody>
      </p:sp>
      <p:sp>
        <p:nvSpPr>
          <p:cNvPr id="20" name="Rechteck: diagonal liegende Ecken abgeschnitten 19"/>
          <p:cNvSpPr/>
          <p:nvPr/>
        </p:nvSpPr>
        <p:spPr>
          <a:xfrm>
            <a:off x="3505199" y="3446462"/>
            <a:ext cx="7324726" cy="819305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49" y="4928441"/>
            <a:ext cx="6162675" cy="5143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49" y="3584651"/>
            <a:ext cx="71342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84150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/>
              <a:t>Kardinalzahlen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>
          <a:xfrm>
            <a:off x="942975" y="1152525"/>
            <a:ext cx="10309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843756" y="927100"/>
            <a:ext cx="3027363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/>
              <a:t>Grundlagen</a:t>
            </a:r>
          </a:p>
        </p:txBody>
      </p:sp>
      <p:sp>
        <p:nvSpPr>
          <p:cNvPr id="20" name="Rechteck: diagonal liegende Ecken abgeschnitten 19"/>
          <p:cNvSpPr/>
          <p:nvPr/>
        </p:nvSpPr>
        <p:spPr>
          <a:xfrm>
            <a:off x="3333750" y="2190672"/>
            <a:ext cx="2333626" cy="819305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8" y="2395538"/>
            <a:ext cx="2000250" cy="409575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942975" y="1576387"/>
            <a:ext cx="2695574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Kardinalzahl</a:t>
            </a:r>
          </a:p>
          <a:p>
            <a:pPr>
              <a:lnSpc>
                <a:spcPct val="300000"/>
              </a:lnSpc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Endliche K.</a:t>
            </a:r>
          </a:p>
          <a:p>
            <a:pPr>
              <a:lnSpc>
                <a:spcPct val="300000"/>
              </a:lnSpc>
            </a:pPr>
            <a:r>
              <a:rPr lang="de-CH" sz="2800">
                <a:latin typeface="+mn-lt"/>
                <a:cs typeface="Calibri Light" panose="020F0302020204030204" pitchFamily="34" charset="0"/>
              </a:rPr>
              <a:t>Unendliche 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el 1"/>
              <p:cNvSpPr txBox="1">
                <a:spLocks/>
              </p:cNvSpPr>
              <p:nvPr/>
            </p:nvSpPr>
            <p:spPr>
              <a:xfrm>
                <a:off x="3333750" y="2962128"/>
                <a:ext cx="6918722" cy="1271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300000"/>
                  </a:lnSpc>
                  <a:tabLst>
                    <a:tab pos="2152650" algn="r"/>
                    <a:tab pos="2867025" algn="l"/>
                  </a:tabLst>
                </a:pPr>
                <a:r>
                  <a:rPr lang="de-CH" sz="2800">
                    <a:cs typeface="Calibri Light" panose="020F0302020204030204" pitchFamily="34" charset="0"/>
                  </a:rPr>
                  <a:t>Für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de-CH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CH" sz="280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CH" sz="2800">
                    <a:cs typeface="Calibri Light" panose="020F0302020204030204" pitchFamily="34" charset="0"/>
                  </a:rPr>
                  <a:t>, Kardinalzahl entspricht Ordinalzahl.</a:t>
                </a:r>
              </a:p>
            </p:txBody>
          </p:sp>
        </mc:Choice>
        <mc:Fallback xmlns="">
          <p:sp>
            <p:nvSpPr>
              <p:cNvPr id="15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2962128"/>
                <a:ext cx="6918722" cy="1271661"/>
              </a:xfrm>
              <a:prstGeom prst="rect">
                <a:avLst/>
              </a:prstGeom>
              <a:blipFill>
                <a:blip r:embed="rId4"/>
                <a:stretch>
                  <a:fillRect l="-158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el 1"/>
          <p:cNvSpPr txBox="1">
            <a:spLocks/>
          </p:cNvSpPr>
          <p:nvPr/>
        </p:nvSpPr>
        <p:spPr>
          <a:xfrm>
            <a:off x="3333750" y="4267126"/>
            <a:ext cx="6918722" cy="127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tabLst>
                <a:tab pos="2152650" algn="r"/>
                <a:tab pos="2867025" algn="l"/>
              </a:tabLst>
            </a:pPr>
            <a:r>
              <a:rPr lang="de-CH" sz="2800">
                <a:cs typeface="Calibri Light" panose="020F0302020204030204" pitchFamily="34" charset="0"/>
              </a:rPr>
              <a:t>Alle anderen Kardinalzahlen sind unendlich.</a:t>
            </a:r>
          </a:p>
        </p:txBody>
      </p:sp>
    </p:spTree>
    <p:extLst>
      <p:ext uri="{BB962C8B-B14F-4D97-AF65-F5344CB8AC3E}">
        <p14:creationId xmlns:p14="http://schemas.microsoft.com/office/powerpoint/2010/main" val="41732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Breitbild</PresentationFormat>
  <Paragraphs>373</Paragraphs>
  <Slides>35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Dubai</vt:lpstr>
      <vt:lpstr>Symbol</vt:lpstr>
      <vt:lpstr>Wingdings</vt:lpstr>
      <vt:lpstr>Office</vt:lpstr>
      <vt:lpstr>Kontinuumshypothese Unabhängigkeit und Konsequenzen     Präsentation von  Ruben Scherrer</vt:lpstr>
      <vt:lpstr>Inhalt</vt:lpstr>
      <vt:lpstr>Die Kontinuumshypothese</vt:lpstr>
      <vt:lpstr>Ordinalzahlen</vt:lpstr>
      <vt:lpstr>Ordinalzahlen</vt:lpstr>
      <vt:lpstr>Ordinalzahlen</vt:lpstr>
      <vt:lpstr>Mengenuniversum</vt:lpstr>
      <vt:lpstr>Kardinalzahlen</vt:lpstr>
      <vt:lpstr>Kardinalzahlen</vt:lpstr>
      <vt:lpstr>Abzählbarkeit</vt:lpstr>
      <vt:lpstr>Überabzählbarkeit von R</vt:lpstr>
      <vt:lpstr>Satz von Cantor</vt:lpstr>
      <vt:lpstr>Kardinalzahlen</vt:lpstr>
      <vt:lpstr>Kardinalität von N und R</vt:lpstr>
      <vt:lpstr>Kontinuumshypothesen</vt:lpstr>
      <vt:lpstr>Kardinalcharakteristika des Kontinuums</vt:lpstr>
      <vt:lpstr>Kardinalcharakteristika des Kontinuums</vt:lpstr>
      <vt:lpstr>Kardinalcharakteristika des Kontinuums</vt:lpstr>
      <vt:lpstr>Beweise bounding number</vt:lpstr>
      <vt:lpstr>Beweise bounding number</vt:lpstr>
      <vt:lpstr>Kardinalcharakteristika des Kontinuums</vt:lpstr>
      <vt:lpstr>Kardinalcharakteristika des Kontinuums</vt:lpstr>
      <vt:lpstr>Kardinalcharakteristika des Kontinuums</vt:lpstr>
      <vt:lpstr>Kardinalcharakteristika des Kontinuums</vt:lpstr>
      <vt:lpstr>Gödel: Konsistenz mit ZFC (1938)</vt:lpstr>
      <vt:lpstr>Cohen: Unabhängigkeit von ZFC (1963)</vt:lpstr>
      <vt:lpstr>Wie weiter?</vt:lpstr>
      <vt:lpstr>Grosse-Kardinalzahl-Axiome (LCAs)</vt:lpstr>
      <vt:lpstr>Levy-Solovay: Unabhängigkeit von LCAs (1967) </vt:lpstr>
      <vt:lpstr>Wie weiter?</vt:lpstr>
      <vt:lpstr>Woodin: Ω-Vermutung (1999)</vt:lpstr>
      <vt:lpstr>Woodin: Ultimate-L (2009)</vt:lpstr>
      <vt:lpstr>Feferman: Unbestimmtheit (2011)</vt:lpstr>
      <vt:lpstr>Feferman: Unbestimmtheit (2011)</vt:lpstr>
      <vt:lpstr>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Kontinuumshypothese  Ruben Scherrer</dc:title>
  <dc:creator>Ruben Scherrer</dc:creator>
  <cp:lastModifiedBy>Ruben Scherrer</cp:lastModifiedBy>
  <cp:revision>136</cp:revision>
  <cp:lastPrinted>2017-05-23T18:35:30Z</cp:lastPrinted>
  <dcterms:created xsi:type="dcterms:W3CDTF">2017-05-02T14:34:11Z</dcterms:created>
  <dcterms:modified xsi:type="dcterms:W3CDTF">2017-05-24T19:31:21Z</dcterms:modified>
</cp:coreProperties>
</file>