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3" r:id="rId19"/>
    <p:sldId id="275" r:id="rId20"/>
    <p:sldId id="276" r:id="rId21"/>
    <p:sldId id="277" r:id="rId22"/>
    <p:sldId id="278" r:id="rId23"/>
    <p:sldId id="280" r:id="rId24"/>
    <p:sldId id="281" r:id="rId25"/>
    <p:sldId id="282" r:id="rId26"/>
    <p:sldId id="283" r:id="rId27"/>
  </p:sldIdLst>
  <p:sldSz cx="12192000" cy="6858000"/>
  <p:notesSz cx="6888163" cy="100187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1988" autoAdjust="0"/>
  </p:normalViewPr>
  <p:slideViewPr>
    <p:cSldViewPr snapToGrid="0">
      <p:cViewPr varScale="1">
        <p:scale>
          <a:sx n="67" d="100"/>
          <a:sy n="67" d="100"/>
        </p:scale>
        <p:origin x="219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3321B4A1-52E5-46BA-AC3B-8A27E5A00F0F}" type="datetimeFigureOut">
              <a:rPr lang="de-CH" smtClean="0"/>
              <a:t>03.04.2017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5B5566E5-DDDB-48FA-A5AB-4C5E397DC9A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17920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B98F45C1-6FC4-4A12-9F5E-B516A0EA7B8D}" type="datetimeFigureOut">
              <a:rPr lang="de-CH" smtClean="0"/>
              <a:t>03.04.2017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6C87AEFF-90A9-4809-8B78-3691C3FDD14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34078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7AEFF-90A9-4809-8B78-3691C3FDD145}" type="slidenum">
              <a:rPr lang="de-CH" smtClean="0"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628907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7AEFF-90A9-4809-8B78-3691C3FDD145}" type="slidenum">
              <a:rPr lang="de-CH" smtClean="0"/>
              <a:t>10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874452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7AEFF-90A9-4809-8B78-3691C3FDD145}" type="slidenum">
              <a:rPr lang="de-CH" smtClean="0"/>
              <a:t>11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929136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7AEFF-90A9-4809-8B78-3691C3FDD145}" type="slidenum">
              <a:rPr lang="de-CH" smtClean="0"/>
              <a:t>12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472638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7AEFF-90A9-4809-8B78-3691C3FDD145}" type="slidenum">
              <a:rPr lang="de-CH" smtClean="0"/>
              <a:t>13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09370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7AEFF-90A9-4809-8B78-3691C3FDD145}" type="slidenum">
              <a:rPr lang="de-CH" smtClean="0"/>
              <a:t>14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458601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7AEFF-90A9-4809-8B78-3691C3FDD145}" type="slidenum">
              <a:rPr lang="de-CH" smtClean="0"/>
              <a:t>15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423737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7AEFF-90A9-4809-8B78-3691C3FDD145}" type="slidenum">
              <a:rPr lang="de-CH" smtClean="0"/>
              <a:t>16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689227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7AEFF-90A9-4809-8B78-3691C3FDD145}" type="slidenum">
              <a:rPr lang="de-CH" smtClean="0"/>
              <a:t>17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844634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7AEFF-90A9-4809-8B78-3691C3FDD145}" type="slidenum">
              <a:rPr lang="de-CH" smtClean="0"/>
              <a:t>18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6188361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7AEFF-90A9-4809-8B78-3691C3FDD145}" type="slidenum">
              <a:rPr lang="de-CH" smtClean="0"/>
              <a:t>19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74231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7AEFF-90A9-4809-8B78-3691C3FDD145}" type="slidenum">
              <a:rPr lang="de-CH" smtClean="0"/>
              <a:t>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11311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7AEFF-90A9-4809-8B78-3691C3FDD145}" type="slidenum">
              <a:rPr lang="de-CH" smtClean="0"/>
              <a:t>20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8083051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7AEFF-90A9-4809-8B78-3691C3FDD145}" type="slidenum">
              <a:rPr lang="de-CH" smtClean="0"/>
              <a:t>21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80230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7AEFF-90A9-4809-8B78-3691C3FDD145}" type="slidenum">
              <a:rPr lang="de-CH" smtClean="0"/>
              <a:t>22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454147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7AEFF-90A9-4809-8B78-3691C3FDD145}" type="slidenum">
              <a:rPr lang="de-CH" smtClean="0"/>
              <a:t>23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1898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sz="110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7AEFF-90A9-4809-8B78-3691C3FDD145}" type="slidenum">
              <a:rPr lang="de-CH" smtClean="0"/>
              <a:t>24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691399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7AEFF-90A9-4809-8B78-3691C3FDD145}" type="slidenum">
              <a:rPr lang="de-CH" smtClean="0"/>
              <a:t>25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0549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7AEFF-90A9-4809-8B78-3691C3FDD145}" type="slidenum">
              <a:rPr lang="de-CH" smtClean="0"/>
              <a:t>26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45538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7AEFF-90A9-4809-8B78-3691C3FDD145}" type="slidenum">
              <a:rPr lang="de-CH" smtClean="0"/>
              <a:t>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67252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7AEFF-90A9-4809-8B78-3691C3FDD145}" type="slidenum">
              <a:rPr lang="de-CH" smtClean="0"/>
              <a:t>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85867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7AEFF-90A9-4809-8B78-3691C3FDD145}" type="slidenum">
              <a:rPr lang="de-CH" smtClean="0"/>
              <a:t>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812904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7AEFF-90A9-4809-8B78-3691C3FDD145}" type="slidenum">
              <a:rPr lang="de-CH" smtClean="0"/>
              <a:t>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580164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7AEFF-90A9-4809-8B78-3691C3FDD145}" type="slidenum">
              <a:rPr lang="de-CH" smtClean="0"/>
              <a:t>7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39567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7AEFF-90A9-4809-8B78-3691C3FDD145}" type="slidenum">
              <a:rPr lang="de-CH" smtClean="0"/>
              <a:t>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6078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87AEFF-90A9-4809-8B78-3691C3FDD145}" type="slidenum">
              <a:rPr lang="de-CH" smtClean="0"/>
              <a:t>9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01123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C50BF-2A48-4918-8702-4735CD2713AB}" type="datetimeFigureOut">
              <a:rPr lang="de-CH" smtClean="0"/>
              <a:t>03.04.2017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526A-EFF5-4C53-AAFC-32CE62F3C2E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38830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C50BF-2A48-4918-8702-4735CD2713AB}" type="datetimeFigureOut">
              <a:rPr lang="de-CH" smtClean="0"/>
              <a:t>03.04.2017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526A-EFF5-4C53-AAFC-32CE62F3C2E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24698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C50BF-2A48-4918-8702-4735CD2713AB}" type="datetimeFigureOut">
              <a:rPr lang="de-CH" smtClean="0"/>
              <a:t>03.04.2017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526A-EFF5-4C53-AAFC-32CE62F3C2E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85353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C50BF-2A48-4918-8702-4735CD2713AB}" type="datetimeFigureOut">
              <a:rPr lang="de-CH" smtClean="0"/>
              <a:t>03.04.2017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526A-EFF5-4C53-AAFC-32CE62F3C2E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25666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C50BF-2A48-4918-8702-4735CD2713AB}" type="datetimeFigureOut">
              <a:rPr lang="de-CH" smtClean="0"/>
              <a:t>03.04.2017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526A-EFF5-4C53-AAFC-32CE62F3C2E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57711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C50BF-2A48-4918-8702-4735CD2713AB}" type="datetimeFigureOut">
              <a:rPr lang="de-CH" smtClean="0"/>
              <a:t>03.04.2017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526A-EFF5-4C53-AAFC-32CE62F3C2E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1570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C50BF-2A48-4918-8702-4735CD2713AB}" type="datetimeFigureOut">
              <a:rPr lang="de-CH" smtClean="0"/>
              <a:t>03.04.2017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526A-EFF5-4C53-AAFC-32CE62F3C2E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4000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C50BF-2A48-4918-8702-4735CD2713AB}" type="datetimeFigureOut">
              <a:rPr lang="de-CH" smtClean="0"/>
              <a:t>03.04.2017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526A-EFF5-4C53-AAFC-32CE62F3C2E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83170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C50BF-2A48-4918-8702-4735CD2713AB}" type="datetimeFigureOut">
              <a:rPr lang="de-CH" smtClean="0"/>
              <a:t>03.04.2017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526A-EFF5-4C53-AAFC-32CE62F3C2E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72385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C50BF-2A48-4918-8702-4735CD2713AB}" type="datetimeFigureOut">
              <a:rPr lang="de-CH" smtClean="0"/>
              <a:t>03.04.2017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526A-EFF5-4C53-AAFC-32CE62F3C2E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04375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C50BF-2A48-4918-8702-4735CD2713AB}" type="datetimeFigureOut">
              <a:rPr lang="de-CH" smtClean="0"/>
              <a:t>03.04.2017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7526A-EFF5-4C53-AAFC-32CE62F3C2E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80433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C50BF-2A48-4918-8702-4735CD2713AB}" type="datetimeFigureOut">
              <a:rPr lang="de-CH" smtClean="0"/>
              <a:t>03.04.2017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7526A-EFF5-4C53-AAFC-32CE62F3C2E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5596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67211" y="729205"/>
            <a:ext cx="10457578" cy="4247909"/>
          </a:xfrm>
        </p:spPr>
        <p:txBody>
          <a:bodyPr>
            <a:normAutofit/>
          </a:bodyPr>
          <a:lstStyle/>
          <a:p>
            <a:r>
              <a:rPr lang="de-CH" sz="44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Conceptual revolutions and the history of mathematics: two [+ 2] studies in the growth of knowledge</a:t>
            </a:r>
            <a:br>
              <a:rPr lang="de-CH" sz="44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br>
              <a:rPr lang="de-CH" sz="44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de-CH" sz="36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1984</a:t>
            </a:r>
            <a:br>
              <a:rPr lang="de-CH" sz="36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r>
              <a:rPr lang="de-CH" sz="36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by Joseph Dauben</a:t>
            </a:r>
            <a:endParaRPr lang="de-CH" sz="44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49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67211" y="312517"/>
            <a:ext cx="10457578" cy="1192192"/>
          </a:xfrm>
        </p:spPr>
        <p:txBody>
          <a:bodyPr>
            <a:normAutofit/>
          </a:bodyPr>
          <a:lstStyle/>
          <a:p>
            <a:pPr marL="450850"/>
            <a:r>
              <a:rPr lang="de-CH" sz="4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1. Revolution: Entdeckung der Inkommensurabilität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157742" y="1504709"/>
            <a:ext cx="11876515" cy="45816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800"/>
              </a:lnSpc>
              <a:spcAft>
                <a:spcPts val="600"/>
              </a:spcAft>
            </a:pPr>
            <a:r>
              <a:rPr lang="de-CH" sz="2800" b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Revolution</a:t>
            </a:r>
          </a:p>
          <a:p>
            <a:pPr marL="514350" indent="-514350" algn="l">
              <a:lnSpc>
                <a:spcPts val="4800"/>
              </a:lnSpc>
              <a:spcAft>
                <a:spcPts val="600"/>
              </a:spcAft>
              <a:buAutoNum type="arabicPeriod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Ablehnung von pythagoreischem Verhältnis-Verständnis und Beweismuster</a:t>
            </a:r>
          </a:p>
          <a:p>
            <a:pPr marL="514350" indent="-514350" algn="l">
              <a:lnSpc>
                <a:spcPts val="4800"/>
              </a:lnSpc>
              <a:spcAft>
                <a:spcPts val="600"/>
              </a:spcAft>
              <a:buAutoNum type="arabicPeriod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Akzeptanz von irrationalen Grössen</a:t>
            </a:r>
          </a:p>
          <a:p>
            <a:pPr marL="514350" indent="-514350" algn="l">
              <a:lnSpc>
                <a:spcPts val="4800"/>
              </a:lnSpc>
              <a:spcAft>
                <a:spcPts val="600"/>
              </a:spcAft>
              <a:buAutoNum type="arabicPeriod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Anstelle Arithmetik, Entwicklung von geometrischer Algebra</a:t>
            </a:r>
          </a:p>
          <a:p>
            <a:pPr marL="1347788" lvl="1" indent="-439738">
              <a:buAutoNum type="arabicPeriod"/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514350" indent="-514350">
              <a:buAutoNum type="arabicPeriod"/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024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67211" y="439838"/>
            <a:ext cx="10457578" cy="1192192"/>
          </a:xfrm>
        </p:spPr>
        <p:txBody>
          <a:bodyPr>
            <a:normAutofit/>
          </a:bodyPr>
          <a:lstStyle/>
          <a:p>
            <a:pPr marL="450850"/>
            <a:r>
              <a:rPr lang="de-CH" sz="4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2. Revolution: Entwicklung der transfiniten Mengenlehre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157742" y="2276352"/>
            <a:ext cx="11876515" cy="45816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800"/>
              </a:lnSpc>
              <a:spcAft>
                <a:spcPts val="600"/>
              </a:spcAft>
            </a:pPr>
            <a:r>
              <a:rPr lang="de-CH" sz="2800" b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Georg Cantor</a:t>
            </a:r>
          </a:p>
          <a:p>
            <a:pPr>
              <a:lnSpc>
                <a:spcPts val="4800"/>
              </a:lnSpc>
              <a:spcAft>
                <a:spcPts val="600"/>
              </a:spcAft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Widmete sich der Eindeutigkeit von Funktionsdarstellungen durch trigonometrische Reihen.</a:t>
            </a:r>
          </a:p>
          <a:p>
            <a:pPr>
              <a:lnSpc>
                <a:spcPts val="4800"/>
              </a:lnSpc>
              <a:spcAft>
                <a:spcPts val="600"/>
              </a:spcAft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Stiess dabei auf transfinite Zahlen.</a:t>
            </a:r>
          </a:p>
          <a:p>
            <a:pPr>
              <a:lnSpc>
                <a:spcPts val="4800"/>
              </a:lnSpc>
              <a:spcAft>
                <a:spcPts val="600"/>
              </a:spcAft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1347788" lvl="1" indent="-439738">
              <a:buAutoNum type="arabicPeriod"/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514350" indent="-514350">
              <a:buAutoNum type="arabicPeriod"/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6267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67211" y="439838"/>
            <a:ext cx="10457578" cy="1192192"/>
          </a:xfrm>
        </p:spPr>
        <p:txBody>
          <a:bodyPr>
            <a:normAutofit/>
          </a:bodyPr>
          <a:lstStyle/>
          <a:p>
            <a:pPr marL="450850"/>
            <a:r>
              <a:rPr lang="de-CH" sz="4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2. Revolution: Entwicklung der transfiniten Mengenlehre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157743" y="1853875"/>
            <a:ext cx="11876515" cy="520614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  <a:spcAft>
                <a:spcPts val="600"/>
              </a:spcAft>
            </a:pPr>
            <a:r>
              <a:rPr lang="de-CH" sz="2800" b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Entdeckung der transfiniten Zahlen</a:t>
            </a:r>
          </a:p>
          <a:p>
            <a:pPr marL="514350" indent="-514350" algn="l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Trigonometrische Reihe f mit Menge der Nullstellen S</a:t>
            </a:r>
          </a:p>
          <a:p>
            <a:pPr marL="514350" indent="-514350" algn="l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Konstruktion einer trigo. Reihe f</a:t>
            </a:r>
            <a:r>
              <a:rPr lang="de-CH" sz="2800" baseline="30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(1)</a:t>
            </a: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mit Menge der Nullstellen S</a:t>
            </a:r>
            <a:r>
              <a:rPr lang="de-CH" sz="2800" baseline="30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(1) </a:t>
            </a: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als Menge der Häufungspunkte von S</a:t>
            </a:r>
          </a:p>
          <a:p>
            <a:pPr marL="514350" indent="-514350" algn="l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Konstruktion einer trigo. Reihe f</a:t>
            </a:r>
            <a:r>
              <a:rPr lang="de-CH" sz="2800" baseline="30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(k)</a:t>
            </a: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mit Menge der Nullstellen S</a:t>
            </a:r>
            <a:r>
              <a:rPr lang="de-CH" sz="2800" baseline="30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(k)</a:t>
            </a: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 als Menge der Häufungspunkte von S</a:t>
            </a:r>
            <a:r>
              <a:rPr lang="de-CH" sz="2800" baseline="30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(k-1)</a:t>
            </a:r>
          </a:p>
          <a:p>
            <a:pPr marL="514350" indent="-514350" algn="l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Schnittmenge der Folge S,S</a:t>
            </a:r>
            <a:r>
              <a:rPr lang="de-CH" sz="2800" baseline="30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(1) </a:t>
            </a: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,S</a:t>
            </a:r>
            <a:r>
              <a:rPr lang="de-CH" sz="2800" baseline="30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(2) </a:t>
            </a: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,… die Menge S</a:t>
            </a:r>
            <a:r>
              <a:rPr lang="de-CH" sz="2800" baseline="30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</a:t>
            </a:r>
            <a:r>
              <a:rPr lang="el-GR" sz="2800" baseline="30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ω</a:t>
            </a:r>
            <a:r>
              <a:rPr lang="de-CH" sz="2800" baseline="30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</a:t>
            </a:r>
          </a:p>
          <a:p>
            <a:pPr marL="514350" indent="-514350" algn="l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Häufungspunkte der Menge S</a:t>
            </a:r>
            <a:r>
              <a:rPr lang="de-CH" sz="2800" baseline="30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</a:t>
            </a:r>
            <a:r>
              <a:rPr lang="el-GR" sz="2800" baseline="30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ω</a:t>
            </a:r>
            <a:r>
              <a:rPr lang="de-CH" sz="2800" baseline="30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) </a:t>
            </a: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bildet die Menge S</a:t>
            </a:r>
            <a:r>
              <a:rPr lang="de-CH" sz="2800" baseline="30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</a:t>
            </a:r>
            <a:r>
              <a:rPr lang="el-GR" sz="2800" baseline="30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ω</a:t>
            </a:r>
            <a:r>
              <a:rPr lang="de-CH" sz="2800" baseline="30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+1)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de-CH" sz="1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1347788" lvl="1" indent="-439738">
              <a:buAutoNum type="arabicPeriod"/>
            </a:pPr>
            <a:endParaRPr lang="de-CH" sz="1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514350" indent="-514350">
              <a:lnSpc>
                <a:spcPct val="100000"/>
              </a:lnSpc>
              <a:buAutoNum type="arabicPeriod"/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6345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67211" y="439838"/>
            <a:ext cx="10457578" cy="1192192"/>
          </a:xfrm>
        </p:spPr>
        <p:txBody>
          <a:bodyPr>
            <a:normAutofit/>
          </a:bodyPr>
          <a:lstStyle/>
          <a:p>
            <a:pPr marL="450850"/>
            <a:r>
              <a:rPr lang="de-CH" sz="4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2. Revolution: Entwicklung der transfiniten Mengenlehre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691116" y="1853875"/>
            <a:ext cx="11343142" cy="51210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400"/>
              </a:lnSpc>
              <a:spcAft>
                <a:spcPts val="600"/>
              </a:spcAft>
            </a:pPr>
            <a:r>
              <a:rPr lang="de-CH" sz="2800" b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Weiteres Werk Cantors</a:t>
            </a:r>
          </a:p>
          <a:p>
            <a:pPr marL="457200" indent="-457200" algn="l">
              <a:lnSpc>
                <a:spcPts val="44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1-zu-1 Abbildung</a:t>
            </a:r>
          </a:p>
          <a:p>
            <a:pPr marL="457200" indent="-457200" algn="l">
              <a:lnSpc>
                <a:spcPts val="44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Mächtigkeit der natürlichen Zahlen ≠ Mächtigkeit des Kontinuums</a:t>
            </a:r>
          </a:p>
          <a:p>
            <a:pPr marL="457200" indent="-457200" algn="l">
              <a:lnSpc>
                <a:spcPts val="44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Universale Theorie von transfiniten Zahlen</a:t>
            </a:r>
          </a:p>
          <a:p>
            <a:pPr marL="457200" indent="-457200" algn="l">
              <a:lnSpc>
                <a:spcPts val="44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Theorie von transfiniten Kardinalzahlen</a:t>
            </a:r>
          </a:p>
          <a:p>
            <a:pPr marL="457200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de-CH" sz="1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1347788" lvl="1" indent="-439738">
              <a:buAutoNum type="arabicPeriod"/>
            </a:pPr>
            <a:endParaRPr lang="de-CH" sz="1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514350" indent="-514350">
              <a:lnSpc>
                <a:spcPct val="100000"/>
              </a:lnSpc>
              <a:buAutoNum type="arabicPeriod"/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729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67211" y="439838"/>
            <a:ext cx="10457578" cy="1192192"/>
          </a:xfrm>
        </p:spPr>
        <p:txBody>
          <a:bodyPr>
            <a:normAutofit/>
          </a:bodyPr>
          <a:lstStyle/>
          <a:p>
            <a:pPr marL="450850"/>
            <a:r>
              <a:rPr lang="de-CH" sz="4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2. Revolution: Entwicklung der transfiniten Mengenlehre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680485" y="1853875"/>
            <a:ext cx="11353774" cy="51210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400"/>
              </a:lnSpc>
              <a:spcAft>
                <a:spcPts val="600"/>
              </a:spcAft>
            </a:pPr>
            <a:r>
              <a:rPr lang="de-CH" sz="2800" b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Rezeption vom Unendlichen</a:t>
            </a:r>
          </a:p>
          <a:p>
            <a:pPr marL="457200" indent="-457200" algn="l">
              <a:lnSpc>
                <a:spcPts val="44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Einführung des umstrittenen aktual Unendlichen</a:t>
            </a:r>
          </a:p>
          <a:p>
            <a:pPr marL="457200" indent="-457200" algn="l">
              <a:lnSpc>
                <a:spcPts val="44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Cantor: Aktual Unendliches sei in Konzeptionen von potenziell Unendlichem implizit enthalten</a:t>
            </a:r>
          </a:p>
          <a:p>
            <a:pPr marL="457200" indent="-457200" algn="l">
              <a:lnSpc>
                <a:spcPts val="44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Duale Realität (intrasubjektive und transsubjektive)</a:t>
            </a:r>
          </a:p>
          <a:p>
            <a:pPr marL="457200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de-CH" sz="1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1347788" lvl="1" indent="-439738">
              <a:buAutoNum type="arabicPeriod"/>
            </a:pPr>
            <a:endParaRPr lang="de-CH" sz="1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514350" indent="-514350">
              <a:lnSpc>
                <a:spcPct val="100000"/>
              </a:lnSpc>
              <a:buAutoNum type="arabicPeriod"/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9873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67211" y="439838"/>
            <a:ext cx="10457578" cy="1192192"/>
          </a:xfrm>
        </p:spPr>
        <p:txBody>
          <a:bodyPr>
            <a:normAutofit/>
          </a:bodyPr>
          <a:lstStyle/>
          <a:p>
            <a:pPr marL="450850"/>
            <a:r>
              <a:rPr lang="de-CH" sz="4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2. Revolution: Entwicklung der transfiniten Mengenlehre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594551" y="1853875"/>
            <a:ext cx="11002899" cy="500412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4400"/>
              </a:lnSpc>
              <a:spcAft>
                <a:spcPts val="600"/>
              </a:spcAft>
            </a:pPr>
            <a:r>
              <a:rPr lang="de-CH" sz="2800" b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Freie Mathematik</a:t>
            </a:r>
          </a:p>
          <a:p>
            <a:pPr marL="457200" indent="-457200" algn="l">
              <a:lnSpc>
                <a:spcPts val="44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Fokussierung auf intrasubjektive Realität von Konzepten führt zu Mathematik als «freie Mathematik»</a:t>
            </a:r>
          </a:p>
          <a:p>
            <a:pPr marL="457200" indent="-457200" algn="l">
              <a:lnSpc>
                <a:spcPts val="44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Freiheit als Essenz der Mathematik</a:t>
            </a:r>
          </a:p>
          <a:p>
            <a:pPr marL="457200" indent="-457200" algn="l">
              <a:lnSpc>
                <a:spcPts val="44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Verhindert Anomalien und Krisen im Sinne Kuhns</a:t>
            </a:r>
          </a:p>
          <a:p>
            <a:pPr marL="457200" indent="-457200" algn="l">
              <a:lnSpc>
                <a:spcPts val="44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de-CH" sz="3200" b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  <a:sym typeface="Wingdings" panose="05000000000000000000" pitchFamily="2" charset="2"/>
              </a:rPr>
              <a:t> </a:t>
            </a:r>
            <a:r>
              <a:rPr lang="de-CH" sz="3200" b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Grundlegend neue Sicht auf Mathematik</a:t>
            </a:r>
          </a:p>
          <a:p>
            <a:pPr marL="514350" indent="-514350">
              <a:lnSpc>
                <a:spcPct val="100000"/>
              </a:lnSpc>
              <a:buAutoNum type="arabicPeriod"/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5547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67211" y="439838"/>
            <a:ext cx="10457578" cy="793539"/>
          </a:xfrm>
        </p:spPr>
        <p:txBody>
          <a:bodyPr>
            <a:normAutofit/>
          </a:bodyPr>
          <a:lstStyle/>
          <a:p>
            <a:pPr marL="450850"/>
            <a:r>
              <a:rPr lang="de-CH" sz="4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Revolutionen in Mathematik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1072117" y="1892595"/>
            <a:ext cx="10047767" cy="31153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Kumulativität mathematischen Fortschritts als Widerlegung mathematischer Revolutionen?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Dauben: 1. Bedeutungsverlust alter Prinzipien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2. Unmöglichkeit neuer Prinzipien in alter Umgebung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(3. Revision von bisherigen Theorien)</a:t>
            </a:r>
          </a:p>
        </p:txBody>
      </p:sp>
    </p:spTree>
    <p:extLst>
      <p:ext uri="{BB962C8B-B14F-4D97-AF65-F5344CB8AC3E}">
        <p14:creationId xmlns:p14="http://schemas.microsoft.com/office/powerpoint/2010/main" val="3418383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55158" y="400851"/>
            <a:ext cx="10457578" cy="793539"/>
          </a:xfrm>
        </p:spPr>
        <p:txBody>
          <a:bodyPr>
            <a:normAutofit/>
          </a:bodyPr>
          <a:lstStyle/>
          <a:p>
            <a:pPr marL="450850"/>
            <a:r>
              <a:rPr lang="de-CH" sz="4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Revolutionsindikator Widerstand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1072117" y="1892595"/>
            <a:ext cx="10047767" cy="31153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1160064" y="3289004"/>
            <a:ext cx="10047767" cy="104907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Revolution zeichnet sich neben neuartigen Ideen auch durch Überwinden des damit zusammenhängenden Widerstandes aus.</a:t>
            </a:r>
          </a:p>
        </p:txBody>
      </p:sp>
    </p:spTree>
    <p:extLst>
      <p:ext uri="{BB962C8B-B14F-4D97-AF65-F5344CB8AC3E}">
        <p14:creationId xmlns:p14="http://schemas.microsoft.com/office/powerpoint/2010/main" val="42826206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2905347" y="2105247"/>
            <a:ext cx="6381306" cy="37426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67211" y="439838"/>
            <a:ext cx="10457578" cy="793539"/>
          </a:xfrm>
        </p:spPr>
        <p:txBody>
          <a:bodyPr>
            <a:normAutofit/>
          </a:bodyPr>
          <a:lstStyle/>
          <a:p>
            <a:pPr marL="450850"/>
            <a:r>
              <a:rPr lang="de-CH" sz="4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Resolution anstatt Revolution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1072117" y="1892595"/>
            <a:ext cx="10047767" cy="31153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028" name="Picture 4" descr="http://www3.uji.es/~ribelles/papers/2002-CG/elsev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347" y="2402071"/>
            <a:ext cx="6381306" cy="3190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82226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67211" y="439838"/>
            <a:ext cx="10457578" cy="1192192"/>
          </a:xfrm>
        </p:spPr>
        <p:txBody>
          <a:bodyPr>
            <a:normAutofit/>
          </a:bodyPr>
          <a:lstStyle/>
          <a:p>
            <a:pPr marL="450850"/>
            <a:r>
              <a:rPr lang="de-CH" sz="4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3. Revolution: Cauchy’s mathematische Strenge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594551" y="1853875"/>
            <a:ext cx="11002899" cy="370695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Fehlende Fundamente der Infinitesimalrechnung von Newton und Leibniz</a:t>
            </a:r>
          </a:p>
          <a:p>
            <a:pPr>
              <a:lnSpc>
                <a:spcPts val="4400"/>
              </a:lnSpc>
              <a:spcAft>
                <a:spcPts val="600"/>
              </a:spcAft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de-CH" sz="2800" b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Cauchys Lösung</a:t>
            </a: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strenge Formulierung der Infinitesimalrechnung</a:t>
            </a:r>
          </a:p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Insbesondere Grenzwerte, Konvergenz, Stetigkeit, Ableitungen und Integrale</a:t>
            </a:r>
          </a:p>
        </p:txBody>
      </p:sp>
    </p:spTree>
    <p:extLst>
      <p:ext uri="{BB962C8B-B14F-4D97-AF65-F5344CB8AC3E}">
        <p14:creationId xmlns:p14="http://schemas.microsoft.com/office/powerpoint/2010/main" val="3139695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89784" y="0"/>
            <a:ext cx="10457578" cy="1192192"/>
          </a:xfrm>
        </p:spPr>
        <p:txBody>
          <a:bodyPr>
            <a:normAutofit/>
          </a:bodyPr>
          <a:lstStyle/>
          <a:p>
            <a:r>
              <a:rPr lang="de-CH" sz="4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Joseph Dauben</a:t>
            </a:r>
            <a:endParaRPr lang="de-CH" sz="4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pic>
        <p:nvPicPr>
          <p:cNvPr id="1026" name="Picture 2" descr="https://i.ytimg.com/vi/tbuLHSzBzZk/0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938" b="13713"/>
          <a:stretch/>
        </p:blipFill>
        <p:spPr bwMode="auto">
          <a:xfrm>
            <a:off x="3665390" y="1872540"/>
            <a:ext cx="5106365" cy="2847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el 1"/>
          <p:cNvSpPr txBox="1">
            <a:spLocks/>
          </p:cNvSpPr>
          <p:nvPr/>
        </p:nvSpPr>
        <p:spPr>
          <a:xfrm>
            <a:off x="157743" y="4218972"/>
            <a:ext cx="11876515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«[…] revolutions can and do occur in the history of mathematics […]»</a:t>
            </a:r>
            <a:endParaRPr lang="de-CH" sz="36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1533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67211" y="439838"/>
            <a:ext cx="10457578" cy="1192192"/>
          </a:xfrm>
        </p:spPr>
        <p:txBody>
          <a:bodyPr>
            <a:normAutofit/>
          </a:bodyPr>
          <a:lstStyle/>
          <a:p>
            <a:pPr marL="450850"/>
            <a:r>
              <a:rPr lang="de-CH" sz="4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3. Revolution: Cauchy’s mathematische Strenge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562654" y="1853875"/>
            <a:ext cx="11002899" cy="32710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400"/>
              </a:lnSpc>
              <a:spcAft>
                <a:spcPts val="600"/>
              </a:spcAft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de-CH" sz="2800" b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Cauchy’s «spirit»</a:t>
            </a:r>
          </a:p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System von Definitionen, Theorien und Beweisen</a:t>
            </a:r>
          </a:p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Möglichkeit neuartiger Prinzipien</a:t>
            </a:r>
          </a:p>
        </p:txBody>
      </p:sp>
    </p:spTree>
    <p:extLst>
      <p:ext uri="{BB962C8B-B14F-4D97-AF65-F5344CB8AC3E}">
        <p14:creationId xmlns:p14="http://schemas.microsoft.com/office/powerpoint/2010/main" val="40880435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67211" y="439838"/>
            <a:ext cx="10457578" cy="1192192"/>
          </a:xfrm>
        </p:spPr>
        <p:txBody>
          <a:bodyPr>
            <a:normAutofit/>
          </a:bodyPr>
          <a:lstStyle/>
          <a:p>
            <a:pPr marL="450850"/>
            <a:r>
              <a:rPr lang="de-CH" sz="4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3. Revolution: Cauchy’s mathematische Strenge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562654" y="1853875"/>
            <a:ext cx="11002899" cy="414288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400"/>
              </a:lnSpc>
              <a:spcAft>
                <a:spcPts val="600"/>
              </a:spcAft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de-CH" sz="2800" b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Revolutionsindikator Sprache</a:t>
            </a:r>
          </a:p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Einführung von Delta-Epsilon</a:t>
            </a:r>
          </a:p>
          <a:p>
            <a:pPr>
              <a:lnSpc>
                <a:spcPts val="4400"/>
              </a:lnSpc>
              <a:spcAft>
                <a:spcPts val="600"/>
              </a:spcAft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de-CH" sz="2800" b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Warum Umformulierung der Infinitesimalrechnung?</a:t>
            </a:r>
          </a:p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Bessere Klarheit und Präzision</a:t>
            </a:r>
          </a:p>
        </p:txBody>
      </p:sp>
    </p:spTree>
    <p:extLst>
      <p:ext uri="{BB962C8B-B14F-4D97-AF65-F5344CB8AC3E}">
        <p14:creationId xmlns:p14="http://schemas.microsoft.com/office/powerpoint/2010/main" val="34336100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67211" y="0"/>
            <a:ext cx="10457578" cy="1192192"/>
          </a:xfrm>
        </p:spPr>
        <p:txBody>
          <a:bodyPr>
            <a:normAutofit/>
          </a:bodyPr>
          <a:lstStyle/>
          <a:p>
            <a:pPr marL="450850"/>
            <a:r>
              <a:rPr lang="de-CH" sz="4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4. Revolution: nonstandard Analysis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594550" y="1482995"/>
            <a:ext cx="11002899" cy="202701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de-CH" sz="2800" b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Abraham Robinsons nonstandard Analysis</a:t>
            </a:r>
          </a:p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Hyperreelle Zahlen</a:t>
            </a:r>
          </a:p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Neue Definitionen von Ableitung, Integralen und Grenzwerten</a:t>
            </a:r>
          </a:p>
        </p:txBody>
      </p:sp>
      <p:pic>
        <p:nvPicPr>
          <p:cNvPr id="1026" name="Picture 2" descr="https://upload.wikimedia.org/wikipedia/commons/5/53/N%C3%BAmeros_hiperreal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716" y="3800808"/>
            <a:ext cx="6958565" cy="2570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24699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67211" y="0"/>
            <a:ext cx="10457578" cy="1192192"/>
          </a:xfrm>
        </p:spPr>
        <p:txBody>
          <a:bodyPr>
            <a:normAutofit/>
          </a:bodyPr>
          <a:lstStyle/>
          <a:p>
            <a:pPr marL="450850"/>
            <a:r>
              <a:rPr lang="de-CH" sz="4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4. Revolution: nonstandard Analysis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594550" y="1536157"/>
            <a:ext cx="11002899" cy="462009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de-CH" sz="2800" b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Errett Bishops Reaktion: Neue Krise</a:t>
            </a:r>
          </a:p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Nonstandard Analysis als «formale Finesse»</a:t>
            </a:r>
          </a:p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Degradierung der Bedeutung</a:t>
            </a:r>
          </a:p>
          <a:p>
            <a:pPr>
              <a:lnSpc>
                <a:spcPts val="4400"/>
              </a:lnSpc>
              <a:spcAft>
                <a:spcPts val="600"/>
              </a:spcAft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de-CH" sz="2800" b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Kurt Gödels Reaktion: Erfolg</a:t>
            </a:r>
          </a:p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Erfolgreiches Zusammenbringen von Mathematik und Logik</a:t>
            </a:r>
          </a:p>
        </p:txBody>
      </p:sp>
    </p:spTree>
    <p:extLst>
      <p:ext uri="{BB962C8B-B14F-4D97-AF65-F5344CB8AC3E}">
        <p14:creationId xmlns:p14="http://schemas.microsoft.com/office/powerpoint/2010/main" val="39082882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67211" y="0"/>
            <a:ext cx="10457578" cy="1192192"/>
          </a:xfrm>
        </p:spPr>
        <p:txBody>
          <a:bodyPr>
            <a:normAutofit/>
          </a:bodyPr>
          <a:lstStyle/>
          <a:p>
            <a:pPr marL="450850"/>
            <a:r>
              <a:rPr lang="de-CH" sz="4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4. Revolution: nonstandard Analysis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594550" y="1536157"/>
            <a:ext cx="11002899" cy="34717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de-CH" sz="2800" b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Geschichte der nonstandard Interpretationen</a:t>
            </a:r>
          </a:p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Imre Lakatos’ Analyse</a:t>
            </a:r>
          </a:p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Bishop’s Bedenken</a:t>
            </a:r>
          </a:p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Robinson’s Diversität der Zahlensysteme</a:t>
            </a:r>
          </a:p>
        </p:txBody>
      </p:sp>
    </p:spTree>
    <p:extLst>
      <p:ext uri="{BB962C8B-B14F-4D97-AF65-F5344CB8AC3E}">
        <p14:creationId xmlns:p14="http://schemas.microsoft.com/office/powerpoint/2010/main" val="42521064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67211" y="0"/>
            <a:ext cx="10457578" cy="1192192"/>
          </a:xfrm>
        </p:spPr>
        <p:txBody>
          <a:bodyPr>
            <a:normAutofit/>
          </a:bodyPr>
          <a:lstStyle/>
          <a:p>
            <a:pPr marL="450850"/>
            <a:r>
              <a:rPr lang="de-CH" sz="4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4. Revolution: nonstandard Analysis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594550" y="1536157"/>
            <a:ext cx="11002899" cy="34717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de-CH" sz="2800" b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Bedeutung der nonstandard Analysis</a:t>
            </a:r>
          </a:p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Macht der technischen Logik</a:t>
            </a:r>
          </a:p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Verkupplung von Mathematik und Logik</a:t>
            </a:r>
          </a:p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Revolutionsindikator: Sprache</a:t>
            </a:r>
          </a:p>
        </p:txBody>
      </p:sp>
    </p:spTree>
    <p:extLst>
      <p:ext uri="{BB962C8B-B14F-4D97-AF65-F5344CB8AC3E}">
        <p14:creationId xmlns:p14="http://schemas.microsoft.com/office/powerpoint/2010/main" val="14115253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67211" y="0"/>
            <a:ext cx="10457578" cy="1192192"/>
          </a:xfrm>
        </p:spPr>
        <p:txBody>
          <a:bodyPr>
            <a:normAutofit/>
          </a:bodyPr>
          <a:lstStyle/>
          <a:p>
            <a:pPr marL="450850"/>
            <a:r>
              <a:rPr lang="de-CH" sz="4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Fazit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594550" y="1536157"/>
            <a:ext cx="11002899" cy="34717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de-CH" sz="2800" b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Neue Konzepte in Mathematik revolutionär</a:t>
            </a:r>
          </a:p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de-CH" sz="2800" b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Geschichte der Mathematik nicht linear</a:t>
            </a:r>
          </a:p>
          <a:p>
            <a:pPr>
              <a:lnSpc>
                <a:spcPts val="4400"/>
              </a:lnSpc>
              <a:spcAft>
                <a:spcPts val="600"/>
              </a:spcAft>
            </a:pPr>
            <a:endParaRPr lang="de-CH" sz="2800" b="1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>
              <a:lnSpc>
                <a:spcPts val="4400"/>
              </a:lnSpc>
              <a:spcAft>
                <a:spcPts val="600"/>
              </a:spcAft>
            </a:pPr>
            <a:r>
              <a:rPr lang="de-CH" sz="2800" b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«Revolutions obviously do occur whithin mathematics. Were this not the case, we would still be counting on our fingers.»</a:t>
            </a: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442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67211" y="0"/>
            <a:ext cx="10457578" cy="1192192"/>
          </a:xfrm>
        </p:spPr>
        <p:txBody>
          <a:bodyPr>
            <a:normAutofit/>
          </a:bodyPr>
          <a:lstStyle/>
          <a:p>
            <a:pPr marL="450850"/>
            <a:r>
              <a:rPr lang="de-CH" sz="4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«Revolutionen»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157743" y="1565813"/>
            <a:ext cx="11876515" cy="23959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de-CH" sz="2800" b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18. Jahrhundert</a:t>
            </a:r>
          </a:p>
          <a:p>
            <a:pPr marL="890588" indent="-439738" algn="l">
              <a:buAutoNum type="arabicPeriod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Revolution als Bruch einer stetigen Entwicklung durch grosse Veränderungen</a:t>
            </a:r>
          </a:p>
          <a:p>
            <a:pPr marL="890588" indent="-439738" algn="l">
              <a:buAutoNum type="arabicPeriod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Revolution im astronomischen Sinne</a:t>
            </a:r>
          </a:p>
          <a:p>
            <a:pPr marL="514350" indent="-514350">
              <a:buAutoNum type="arabicPeriod"/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157742" y="3961773"/>
            <a:ext cx="11876515" cy="23959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de-CH" sz="2800" b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Nach französischer Revolution</a:t>
            </a:r>
          </a:p>
          <a:p>
            <a:pPr marL="450850" algn="l"/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Revolution als radikale Veränderung</a:t>
            </a:r>
          </a:p>
          <a:p>
            <a:pPr marL="908050" indent="-457200" algn="l">
              <a:buFont typeface="Arial" panose="020B0604020202020204" pitchFamily="34" charset="0"/>
              <a:buChar char="•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Mit endgültigen Brüchen zur Vergangenheit</a:t>
            </a:r>
          </a:p>
          <a:p>
            <a:pPr marL="1347788" lvl="1" indent="-439738">
              <a:buAutoNum type="arabicPeriod"/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514350" indent="-514350">
              <a:buAutoNum type="arabicPeriod"/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150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67211" y="0"/>
            <a:ext cx="10457578" cy="1192192"/>
          </a:xfrm>
        </p:spPr>
        <p:txBody>
          <a:bodyPr>
            <a:normAutofit/>
          </a:bodyPr>
          <a:lstStyle/>
          <a:p>
            <a:pPr marL="450850"/>
            <a:r>
              <a:rPr lang="de-CH" sz="4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«Revolutionen»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157743" y="4294208"/>
            <a:ext cx="11876515" cy="164360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de-CH" sz="2800" b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Crowe</a:t>
            </a:r>
          </a:p>
          <a:p>
            <a:pPr marL="450850" algn="l"/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Revolution beinhaltet Ablehnung bisher akzeptierter Denkmuster</a:t>
            </a:r>
          </a:p>
          <a:p>
            <a:pPr marL="1347788" lvl="1" indent="-439738">
              <a:buAutoNum type="arabicPeriod"/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514350" indent="-514350">
              <a:buAutoNum type="arabicPeriod"/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157742" y="1772855"/>
            <a:ext cx="11876515" cy="23959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de-CH" sz="2800" b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de Fontenelle</a:t>
            </a:r>
          </a:p>
          <a:p>
            <a:pPr marL="450850"/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Revolution in Mathematik als Veränderung derartiger Stärke, dass der Status der Mathematik sich dadurch komplett verändert</a:t>
            </a:r>
          </a:p>
          <a:p>
            <a:pPr marL="1347788" lvl="1" indent="-439738">
              <a:buAutoNum type="arabicPeriod"/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514350" indent="-514350">
              <a:buAutoNum type="arabicPeriod"/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164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67211" y="0"/>
            <a:ext cx="10457578" cy="1192192"/>
          </a:xfrm>
        </p:spPr>
        <p:txBody>
          <a:bodyPr>
            <a:normAutofit/>
          </a:bodyPr>
          <a:lstStyle/>
          <a:p>
            <a:pPr marL="450850"/>
            <a:r>
              <a:rPr lang="de-CH" sz="4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«Revolutionen»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157743" y="1853877"/>
            <a:ext cx="11876515" cy="391031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800"/>
              </a:lnSpc>
              <a:spcAft>
                <a:spcPts val="600"/>
              </a:spcAft>
            </a:pPr>
            <a:r>
              <a:rPr lang="de-CH" sz="2800" b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Dauben</a:t>
            </a:r>
          </a:p>
          <a:p>
            <a:pPr marL="450850">
              <a:lnSpc>
                <a:spcPts val="4800"/>
              </a:lnSpc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Revolutionen in Mathematik als </a:t>
            </a:r>
            <a:r>
              <a:rPr lang="de-CH" sz="2800" u="sng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bedeutende Transformationen</a:t>
            </a:r>
          </a:p>
          <a:p>
            <a:pPr marL="908050" indent="-457200" algn="l">
              <a:lnSpc>
                <a:spcPts val="4800"/>
              </a:lnSpc>
              <a:buFontTx/>
              <a:buChar char="-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Ohne zwingende Zurückweisung alter Prinzipien</a:t>
            </a:r>
          </a:p>
          <a:p>
            <a:pPr marL="908050" indent="-457200" algn="l">
              <a:lnSpc>
                <a:spcPts val="4800"/>
              </a:lnSpc>
              <a:buFontTx/>
              <a:buChar char="-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Alte Prinzipien verlieren an Bedeutung</a:t>
            </a:r>
          </a:p>
          <a:p>
            <a:pPr marL="908050" indent="-457200" algn="l">
              <a:lnSpc>
                <a:spcPts val="4800"/>
              </a:lnSpc>
              <a:buFontTx/>
              <a:buChar char="-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Neue Prinzipien könnten nicht in alter Umgebung entstehen</a:t>
            </a:r>
          </a:p>
          <a:p>
            <a:pPr marL="1347788" lvl="1" indent="-439738">
              <a:buAutoNum type="arabicPeriod"/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514350" indent="-514350">
              <a:buAutoNum type="arabicPeriod"/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678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67210" y="408210"/>
            <a:ext cx="10457578" cy="1192192"/>
          </a:xfrm>
        </p:spPr>
        <p:txBody>
          <a:bodyPr>
            <a:normAutofit/>
          </a:bodyPr>
          <a:lstStyle/>
          <a:p>
            <a:pPr marL="450850"/>
            <a:r>
              <a:rPr lang="de-CH" sz="4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1. Revolution: Entdeckung der Inkommensurabilität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157742" y="2332342"/>
            <a:ext cx="11876515" cy="391031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800"/>
              </a:lnSpc>
              <a:spcAft>
                <a:spcPts val="600"/>
              </a:spcAft>
            </a:pPr>
            <a:r>
              <a:rPr lang="de-CH" sz="2800" b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Pythagoräer</a:t>
            </a:r>
          </a:p>
          <a:p>
            <a:pPr marL="450850">
              <a:lnSpc>
                <a:spcPts val="4800"/>
              </a:lnSpc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Philosophische Schule von Pythagoras von Samos</a:t>
            </a:r>
          </a:p>
          <a:p>
            <a:pPr marL="450850">
              <a:lnSpc>
                <a:spcPts val="4800"/>
              </a:lnSpc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450850">
              <a:lnSpc>
                <a:spcPts val="4800"/>
              </a:lnSpc>
            </a:pPr>
            <a:r>
              <a:rPr lang="de-CH" sz="2800" b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«Alles ist Zahl»-Auffassung</a:t>
            </a:r>
          </a:p>
          <a:p>
            <a:pPr marL="450850">
              <a:lnSpc>
                <a:spcPts val="4800"/>
              </a:lnSpc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Ganze Zahlen und Verhältnisse bilden Struktur des Universums</a:t>
            </a:r>
          </a:p>
          <a:p>
            <a:pPr marL="1347788" lvl="1" indent="-439738">
              <a:buAutoNum type="arabicPeriod"/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514350" indent="-514350">
              <a:buAutoNum type="arabicPeriod"/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471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67210" y="386945"/>
            <a:ext cx="10457578" cy="1192192"/>
          </a:xfrm>
        </p:spPr>
        <p:txBody>
          <a:bodyPr>
            <a:normAutofit/>
          </a:bodyPr>
          <a:lstStyle/>
          <a:p>
            <a:pPr marL="450850"/>
            <a:r>
              <a:rPr lang="de-CH" sz="4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1. Revolution: Entdeckung der Inkommensurabilität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157742" y="2282140"/>
            <a:ext cx="11876515" cy="327370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800"/>
              </a:lnSpc>
              <a:spcAft>
                <a:spcPts val="600"/>
              </a:spcAft>
            </a:pPr>
            <a:r>
              <a:rPr lang="de-CH" sz="2800" b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Suche nach den «versteckten Zahlen» </a:t>
            </a:r>
          </a:p>
          <a:p>
            <a:pPr marL="457200" indent="-457200">
              <a:lnSpc>
                <a:spcPts val="4800"/>
              </a:lnSpc>
              <a:spcAft>
                <a:spcPts val="600"/>
              </a:spcAft>
              <a:buFontTx/>
              <a:buChar char="-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Untersuchung von rechtwinkligen Dreiecken</a:t>
            </a:r>
          </a:p>
          <a:p>
            <a:pPr marL="457200" indent="-457200">
              <a:lnSpc>
                <a:spcPts val="4800"/>
              </a:lnSpc>
              <a:spcAft>
                <a:spcPts val="600"/>
              </a:spcAft>
              <a:buFontTx/>
              <a:buChar char="-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Untersuchung von Verhältnissen im Quadrat</a:t>
            </a:r>
          </a:p>
          <a:p>
            <a:pPr>
              <a:lnSpc>
                <a:spcPts val="4800"/>
              </a:lnSpc>
              <a:spcAft>
                <a:spcPts val="600"/>
              </a:spcAft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- Hippasus: Konstruktion eines regulären Pentagon</a:t>
            </a:r>
          </a:p>
          <a:p>
            <a:pPr marL="514350" indent="-514350">
              <a:buAutoNum type="arabicPeriod"/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983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67211" y="312517"/>
            <a:ext cx="10457578" cy="1192192"/>
          </a:xfrm>
        </p:spPr>
        <p:txBody>
          <a:bodyPr>
            <a:normAutofit/>
          </a:bodyPr>
          <a:lstStyle/>
          <a:p>
            <a:pPr marL="450850"/>
            <a:r>
              <a:rPr lang="de-CH" sz="4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1. Revolution: Entdeckung der Inkommensurabilität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1227188" y="2162221"/>
            <a:ext cx="9737624" cy="44890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800"/>
              </a:lnSpc>
              <a:spcAft>
                <a:spcPts val="600"/>
              </a:spcAft>
            </a:pPr>
            <a:r>
              <a:rPr lang="de-CH" sz="2800" b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Erste «Grundlagenkrise»</a:t>
            </a:r>
          </a:p>
          <a:p>
            <a:pPr marL="457200" indent="-457200" algn="l">
              <a:lnSpc>
                <a:spcPts val="4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Irrationale Zahlen als «unaussprechlich», «unvorstellbar»</a:t>
            </a:r>
          </a:p>
          <a:p>
            <a:pPr marL="457200" indent="-457200" algn="l">
              <a:lnSpc>
                <a:spcPts val="4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Umdenken nötig</a:t>
            </a:r>
          </a:p>
          <a:p>
            <a:pPr marL="457200" indent="-457200" algn="l">
              <a:lnSpc>
                <a:spcPts val="4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Führte schliesslich zu Fortschritt</a:t>
            </a:r>
          </a:p>
          <a:p>
            <a:pPr>
              <a:lnSpc>
                <a:spcPts val="4800"/>
              </a:lnSpc>
              <a:spcAft>
                <a:spcPts val="600"/>
              </a:spcAft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1347788" lvl="1" indent="-439738">
              <a:buAutoNum type="arabicPeriod"/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514350" indent="-514350">
              <a:buAutoNum type="arabicPeriod"/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106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67211" y="312517"/>
            <a:ext cx="10457578" cy="1192192"/>
          </a:xfrm>
        </p:spPr>
        <p:txBody>
          <a:bodyPr>
            <a:normAutofit/>
          </a:bodyPr>
          <a:lstStyle/>
          <a:p>
            <a:pPr marL="450850"/>
            <a:r>
              <a:rPr lang="de-CH" sz="40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1. Revolution: Entdeckung der Inkommensurabilität</a:t>
            </a:r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0" y="1504709"/>
            <a:ext cx="12824611" cy="58201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800"/>
              </a:lnSpc>
              <a:spcAft>
                <a:spcPts val="600"/>
              </a:spcAft>
            </a:pPr>
            <a:r>
              <a:rPr lang="de-CH" sz="2800" b="1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Fortschritt durch Revolution</a:t>
            </a:r>
          </a:p>
          <a:p>
            <a:pPr marL="457200" indent="-457200" algn="l">
              <a:lnSpc>
                <a:spcPts val="4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Theodorus: 	geometrischer Beweis der Inkommensurabilität von Wurzeln </a:t>
            </a:r>
          </a:p>
          <a:p>
            <a:pPr marL="457200" indent="-457200" algn="l">
              <a:lnSpc>
                <a:spcPts val="4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Theaitetos: 	Reformulierung von Verhältnistheorie mit irrationalen Grössen</a:t>
            </a:r>
          </a:p>
          <a:p>
            <a:pPr marL="457200" indent="-457200" algn="l">
              <a:lnSpc>
                <a:spcPts val="4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Eudoxus: 	Entwicklung einer neuen Systematik auf Basis von </a:t>
            </a:r>
          </a:p>
          <a:p>
            <a:pPr algn="l">
              <a:lnSpc>
                <a:spcPts val="4800"/>
              </a:lnSpc>
              <a:spcAft>
                <a:spcPts val="600"/>
              </a:spcAft>
            </a:pPr>
            <a:r>
              <a:rPr lang="de-CH" sz="280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			Theaitetos’ Werk</a:t>
            </a:r>
          </a:p>
          <a:p>
            <a:pPr marL="914400" lvl="1" indent="-457200">
              <a:lnSpc>
                <a:spcPts val="4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1347788" lvl="1" indent="-439738">
              <a:buAutoNum type="arabicPeriod"/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514350" indent="-514350">
              <a:buAutoNum type="arabicPeriod"/>
            </a:pPr>
            <a:endParaRPr lang="de-CH" sz="2800">
              <a:solidFill>
                <a:schemeClr val="bg1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0642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762</Words>
  <Application>Microsoft Office PowerPoint</Application>
  <PresentationFormat>Breitbild</PresentationFormat>
  <Paragraphs>167</Paragraphs>
  <Slides>26</Slides>
  <Notes>26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Segoe UI Light</vt:lpstr>
      <vt:lpstr>Wingdings</vt:lpstr>
      <vt:lpstr>Office</vt:lpstr>
      <vt:lpstr>Conceptual revolutions and the history of mathematics: two [+ 2] studies in the growth of knowledge  1984 by Joseph Dauben</vt:lpstr>
      <vt:lpstr>Joseph Dauben</vt:lpstr>
      <vt:lpstr>«Revolutionen»</vt:lpstr>
      <vt:lpstr>«Revolutionen»</vt:lpstr>
      <vt:lpstr>«Revolutionen»</vt:lpstr>
      <vt:lpstr>1. Revolution: Entdeckung der Inkommensurabilität</vt:lpstr>
      <vt:lpstr>1. Revolution: Entdeckung der Inkommensurabilität</vt:lpstr>
      <vt:lpstr>1. Revolution: Entdeckung der Inkommensurabilität</vt:lpstr>
      <vt:lpstr>1. Revolution: Entdeckung der Inkommensurabilität</vt:lpstr>
      <vt:lpstr>1. Revolution: Entdeckung der Inkommensurabilität</vt:lpstr>
      <vt:lpstr>2. Revolution: Entwicklung der transfiniten Mengenlehre</vt:lpstr>
      <vt:lpstr>2. Revolution: Entwicklung der transfiniten Mengenlehre</vt:lpstr>
      <vt:lpstr>2. Revolution: Entwicklung der transfiniten Mengenlehre</vt:lpstr>
      <vt:lpstr>2. Revolution: Entwicklung der transfiniten Mengenlehre</vt:lpstr>
      <vt:lpstr>2. Revolution: Entwicklung der transfiniten Mengenlehre</vt:lpstr>
      <vt:lpstr>Revolutionen in Mathematik</vt:lpstr>
      <vt:lpstr>Revolutionsindikator Widerstand</vt:lpstr>
      <vt:lpstr>Resolution anstatt Revolution</vt:lpstr>
      <vt:lpstr>3. Revolution: Cauchy’s mathematische Strenge</vt:lpstr>
      <vt:lpstr>3. Revolution: Cauchy’s mathematische Strenge</vt:lpstr>
      <vt:lpstr>3. Revolution: Cauchy’s mathematische Strenge</vt:lpstr>
      <vt:lpstr>4. Revolution: nonstandard Analysis</vt:lpstr>
      <vt:lpstr>4. Revolution: nonstandard Analysis</vt:lpstr>
      <vt:lpstr>4. Revolution: nonstandard Analysis</vt:lpstr>
      <vt:lpstr>4. Revolution: nonstandard Analysis</vt:lpstr>
      <vt:lpstr>Fazit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Conceptual revolutions and the history of mathematics: two [+ 2] studies in the growth of knowledge  1984 by Joseph Dauben</dc:title>
  <dc:creator>Ruben Scherrer</dc:creator>
  <cp:lastModifiedBy>Ruben Scherrer</cp:lastModifiedBy>
  <cp:revision>77</cp:revision>
  <cp:lastPrinted>2017-03-14T10:58:15Z</cp:lastPrinted>
  <dcterms:created xsi:type="dcterms:W3CDTF">2017-03-10T15:20:23Z</dcterms:created>
  <dcterms:modified xsi:type="dcterms:W3CDTF">2017-04-03T09:03:56Z</dcterms:modified>
</cp:coreProperties>
</file>