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9" r:id="rId2"/>
    <p:sldId id="262" r:id="rId3"/>
    <p:sldId id="257" r:id="rId4"/>
    <p:sldId id="258" r:id="rId5"/>
    <p:sldId id="260" r:id="rId6"/>
    <p:sldId id="261" r:id="rId7"/>
    <p:sldId id="265" r:id="rId8"/>
    <p:sldId id="264" r:id="rId9"/>
    <p:sldId id="266" r:id="rId10"/>
    <p:sldId id="283" r:id="rId11"/>
    <p:sldId id="284" r:id="rId12"/>
    <p:sldId id="285" r:id="rId13"/>
    <p:sldId id="286" r:id="rId14"/>
    <p:sldId id="287" r:id="rId15"/>
    <p:sldId id="288" r:id="rId16"/>
    <p:sldId id="270" r:id="rId17"/>
    <p:sldId id="267" r:id="rId18"/>
    <p:sldId id="280" r:id="rId19"/>
    <p:sldId id="272" r:id="rId20"/>
    <p:sldId id="282" r:id="rId21"/>
    <p:sldId id="281"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34" autoAdjust="0"/>
  </p:normalViewPr>
  <p:slideViewPr>
    <p:cSldViewPr>
      <p:cViewPr>
        <p:scale>
          <a:sx n="65" d="100"/>
          <a:sy n="65" d="100"/>
        </p:scale>
        <p:origin x="-17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C1551-9DCD-457D-97FA-7C65E9F6B3D2}" type="datetimeFigureOut">
              <a:rPr lang="de-CH" smtClean="0"/>
              <a:t>10.12.2014</a:t>
            </a:fld>
            <a:endParaRPr lang="de-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E32DA-103B-4820-A98F-BEDF9BE95AE9}" type="slidenum">
              <a:rPr lang="de-CH" smtClean="0"/>
              <a:t>‹#›</a:t>
            </a:fld>
            <a:endParaRPr lang="de-CH"/>
          </a:p>
        </p:txBody>
      </p:sp>
    </p:spTree>
    <p:extLst>
      <p:ext uri="{BB962C8B-B14F-4D97-AF65-F5344CB8AC3E}">
        <p14:creationId xmlns:p14="http://schemas.microsoft.com/office/powerpoint/2010/main" val="322334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aseline="0" dirty="0" smtClean="0"/>
          </a:p>
        </p:txBody>
      </p:sp>
      <p:sp>
        <p:nvSpPr>
          <p:cNvPr id="4" name="Slide Number Placeholder 3"/>
          <p:cNvSpPr>
            <a:spLocks noGrp="1"/>
          </p:cNvSpPr>
          <p:nvPr>
            <p:ph type="sldNum" sz="quarter" idx="10"/>
          </p:nvPr>
        </p:nvSpPr>
        <p:spPr/>
        <p:txBody>
          <a:bodyPr/>
          <a:lstStyle/>
          <a:p>
            <a:fld id="{17FE32DA-103B-4820-A98F-BEDF9BE95AE9}" type="slidenum">
              <a:rPr lang="de-CH" smtClean="0"/>
              <a:t>16</a:t>
            </a:fld>
            <a:endParaRPr lang="de-CH"/>
          </a:p>
        </p:txBody>
      </p:sp>
    </p:spTree>
    <p:extLst>
      <p:ext uri="{BB962C8B-B14F-4D97-AF65-F5344CB8AC3E}">
        <p14:creationId xmlns:p14="http://schemas.microsoft.com/office/powerpoint/2010/main" val="388465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17FE32DA-103B-4820-A98F-BEDF9BE95AE9}" type="slidenum">
              <a:rPr lang="de-CH" smtClean="0"/>
              <a:t>17</a:t>
            </a:fld>
            <a:endParaRPr lang="de-CH"/>
          </a:p>
        </p:txBody>
      </p:sp>
    </p:spTree>
    <p:extLst>
      <p:ext uri="{BB962C8B-B14F-4D97-AF65-F5344CB8AC3E}">
        <p14:creationId xmlns:p14="http://schemas.microsoft.com/office/powerpoint/2010/main" val="311667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aseline="0" dirty="0" smtClean="0"/>
          </a:p>
        </p:txBody>
      </p:sp>
      <p:sp>
        <p:nvSpPr>
          <p:cNvPr id="4" name="Slide Number Placeholder 3"/>
          <p:cNvSpPr>
            <a:spLocks noGrp="1"/>
          </p:cNvSpPr>
          <p:nvPr>
            <p:ph type="sldNum" sz="quarter" idx="10"/>
          </p:nvPr>
        </p:nvSpPr>
        <p:spPr/>
        <p:txBody>
          <a:bodyPr/>
          <a:lstStyle/>
          <a:p>
            <a:fld id="{17FE32DA-103B-4820-A98F-BEDF9BE95AE9}" type="slidenum">
              <a:rPr lang="de-CH" smtClean="0"/>
              <a:t>18</a:t>
            </a:fld>
            <a:endParaRPr lang="de-CH"/>
          </a:p>
        </p:txBody>
      </p:sp>
    </p:spTree>
    <p:extLst>
      <p:ext uri="{BB962C8B-B14F-4D97-AF65-F5344CB8AC3E}">
        <p14:creationId xmlns:p14="http://schemas.microsoft.com/office/powerpoint/2010/main" val="302886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17FE32DA-103B-4820-A98F-BEDF9BE95AE9}" type="slidenum">
              <a:rPr lang="de-CH" smtClean="0"/>
              <a:t>19</a:t>
            </a:fld>
            <a:endParaRPr lang="de-CH"/>
          </a:p>
        </p:txBody>
      </p:sp>
    </p:spTree>
    <p:extLst>
      <p:ext uri="{BB962C8B-B14F-4D97-AF65-F5344CB8AC3E}">
        <p14:creationId xmlns:p14="http://schemas.microsoft.com/office/powerpoint/2010/main" val="125588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17FE32DA-103B-4820-A98F-BEDF9BE95AE9}" type="slidenum">
              <a:rPr lang="de-CH" smtClean="0"/>
              <a:t>20</a:t>
            </a:fld>
            <a:endParaRPr lang="de-CH"/>
          </a:p>
        </p:txBody>
      </p:sp>
    </p:spTree>
    <p:extLst>
      <p:ext uri="{BB962C8B-B14F-4D97-AF65-F5344CB8AC3E}">
        <p14:creationId xmlns:p14="http://schemas.microsoft.com/office/powerpoint/2010/main" val="22723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7" name="Date Placeholder 6"/>
          <p:cNvSpPr>
            <a:spLocks noGrp="1"/>
          </p:cNvSpPr>
          <p:nvPr>
            <p:ph type="dt" sz="half" idx="10"/>
          </p:nvPr>
        </p:nvSpPr>
        <p:spPr/>
        <p:txBody>
          <a:bodyPr/>
          <a:lstStyle/>
          <a:p>
            <a:fld id="{D29E581A-EB47-40C1-860E-826B9B10B432}" type="datetimeFigureOut">
              <a:rPr lang="de-CH" smtClean="0"/>
              <a:t>10.12.2014</a:t>
            </a:fld>
            <a:endParaRPr lang="de-CH"/>
          </a:p>
        </p:txBody>
      </p:sp>
      <p:sp>
        <p:nvSpPr>
          <p:cNvPr id="8" name="Slide Number Placeholder 7"/>
          <p:cNvSpPr>
            <a:spLocks noGrp="1"/>
          </p:cNvSpPr>
          <p:nvPr>
            <p:ph type="sldNum" sz="quarter" idx="11"/>
          </p:nvPr>
        </p:nvSpPr>
        <p:spPr/>
        <p:txBody>
          <a:bodyPr/>
          <a:lstStyle/>
          <a:p>
            <a:fld id="{BCB3AEB5-DC84-4292-9E41-12F888FF6701}" type="slidenum">
              <a:rPr lang="de-CH" smtClean="0"/>
              <a:t>‹#›</a:t>
            </a:fld>
            <a:endParaRPr lang="de-CH"/>
          </a:p>
        </p:txBody>
      </p:sp>
      <p:sp>
        <p:nvSpPr>
          <p:cNvPr id="9" name="Footer Placeholder 8"/>
          <p:cNvSpPr>
            <a:spLocks noGrp="1"/>
          </p:cNvSpPr>
          <p:nvPr>
            <p:ph type="ftr" sz="quarter" idx="12"/>
          </p:nvPr>
        </p:nvSpPr>
        <p:spPr/>
        <p:txBody>
          <a:bodyPr/>
          <a:lstStyle/>
          <a:p>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D29E581A-EB47-40C1-860E-826B9B10B432}" type="datetimeFigureOut">
              <a:rPr lang="de-CH" smtClean="0"/>
              <a:t>10.12.2014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CB3AEB5-DC84-4292-9E41-12F888FF6701}" type="slidenum">
              <a:rPr lang="de-CH" smtClean="0"/>
              <a:t>‹#›</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D29E581A-EB47-40C1-860E-826B9B10B432}" type="datetimeFigureOut">
              <a:rPr lang="de-CH" smtClean="0"/>
              <a:t>10.12.2014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CB3AEB5-DC84-4292-9E41-12F888FF6701}" type="slidenum">
              <a:rPr lang="de-CH" smtClean="0"/>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10"/>
          </p:nvPr>
        </p:nvSpPr>
        <p:spPr/>
        <p:txBody>
          <a:bodyPr/>
          <a:lstStyle/>
          <a:p>
            <a:fld id="{D29E581A-EB47-40C1-860E-826B9B10B432}" type="datetimeFigureOut">
              <a:rPr lang="de-CH" smtClean="0"/>
              <a:t>10.12.2014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CB3AEB5-DC84-4292-9E41-12F888FF6701}" type="slidenum">
              <a:rPr lang="de-CH" smtClean="0"/>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D29E581A-EB47-40C1-860E-826B9B10B432}" type="datetimeFigureOut">
              <a:rPr lang="de-CH" smtClean="0"/>
              <a:t>10.12.2014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CB3AEB5-DC84-4292-9E41-12F888FF6701}" type="slidenum">
              <a:rPr lang="de-CH" smtClean="0"/>
              <a:t>‹#›</a:t>
            </a:fld>
            <a:endParaRPr lang="de-CH"/>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5" name="Date Placeholder 4"/>
          <p:cNvSpPr>
            <a:spLocks noGrp="1"/>
          </p:cNvSpPr>
          <p:nvPr>
            <p:ph type="dt" sz="half" idx="10"/>
          </p:nvPr>
        </p:nvSpPr>
        <p:spPr/>
        <p:txBody>
          <a:bodyPr/>
          <a:lstStyle/>
          <a:p>
            <a:fld id="{D29E581A-EB47-40C1-860E-826B9B10B432}" type="datetimeFigureOut">
              <a:rPr lang="de-CH" smtClean="0"/>
              <a:t>10.12.2014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CB3AEB5-DC84-4292-9E41-12F888FF6701}" type="slidenum">
              <a:rPr lang="de-CH" smtClean="0"/>
              <a:t>‹#›</a:t>
            </a:fld>
            <a:endParaRPr lang="de-CH"/>
          </a:p>
        </p:txBody>
      </p:sp>
      <p:sp>
        <p:nvSpPr>
          <p:cNvPr id="9" name="Content Placeholder 8"/>
          <p:cNvSpPr>
            <a:spLocks noGrp="1"/>
          </p:cNvSpPr>
          <p:nvPr>
            <p:ph sz="quarter" idx="13"/>
          </p:nvPr>
        </p:nvSpPr>
        <p:spPr>
          <a:xfrm>
            <a:off x="365760" y="1600200"/>
            <a:ext cx="4041648" cy="452628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D29E581A-EB47-40C1-860E-826B9B10B432}" type="datetimeFigureOut">
              <a:rPr lang="de-CH" smtClean="0"/>
              <a:t>10.12.2014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BCB3AEB5-DC84-4292-9E41-12F888FF6701}" type="slidenum">
              <a:rPr lang="de-CH" smtClean="0"/>
              <a:t>‹#›</a:t>
            </a:fld>
            <a:endParaRPr lang="de-CH"/>
          </a:p>
        </p:txBody>
      </p:sp>
      <p:sp>
        <p:nvSpPr>
          <p:cNvPr id="11" name="Content Placeholder 10"/>
          <p:cNvSpPr>
            <a:spLocks noGrp="1"/>
          </p:cNvSpPr>
          <p:nvPr>
            <p:ph sz="quarter" idx="13"/>
          </p:nvPr>
        </p:nvSpPr>
        <p:spPr>
          <a:xfrm>
            <a:off x="457200" y="2212848"/>
            <a:ext cx="4041648" cy="391363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D29E581A-EB47-40C1-860E-826B9B10B432}" type="datetimeFigureOut">
              <a:rPr lang="de-CH" smtClean="0"/>
              <a:t>10.12.2014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BCB3AEB5-DC84-4292-9E41-12F888FF6701}" type="slidenum">
              <a:rPr lang="de-CH" smtClean="0"/>
              <a:t>‹#›</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E581A-EB47-40C1-860E-826B9B10B432}" type="datetimeFigureOut">
              <a:rPr lang="de-CH" smtClean="0"/>
              <a:t>10.12.2014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BCB3AEB5-DC84-4292-9E41-12F888FF6701}" type="slidenum">
              <a:rPr lang="de-CH" smtClean="0"/>
              <a:t>‹#›</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D29E581A-EB47-40C1-860E-826B9B10B432}" type="datetimeFigureOut">
              <a:rPr lang="de-CH" smtClean="0"/>
              <a:t>10.12.2014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CB3AEB5-DC84-4292-9E41-12F888FF6701}" type="slidenum">
              <a:rPr lang="de-CH" smtClean="0"/>
              <a:t>‹#›</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D29E581A-EB47-40C1-860E-826B9B10B432}" type="datetimeFigureOut">
              <a:rPr lang="de-CH" smtClean="0"/>
              <a:t>10.12.2014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CB3AEB5-DC84-4292-9E41-12F888FF6701}" type="slidenum">
              <a:rPr lang="de-CH" smtClean="0"/>
              <a:t>‹#›</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29E581A-EB47-40C1-860E-826B9B10B432}" type="datetimeFigureOut">
              <a:rPr lang="de-CH" smtClean="0"/>
              <a:t>10.12.2014</a:t>
            </a:fld>
            <a:endParaRPr lang="de-CH"/>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de-CH"/>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CB3AEB5-DC84-4292-9E41-12F888FF6701}" type="slidenum">
              <a:rPr lang="de-CH" smtClean="0"/>
              <a:t>‹#›</a:t>
            </a:fld>
            <a:endParaRPr lang="de-CH"/>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962674"/>
          </a:xfrm>
        </p:spPr>
        <p:txBody>
          <a:bodyPr/>
          <a:lstStyle/>
          <a:p>
            <a:r>
              <a:rPr lang="de-CH" sz="6000" dirty="0" err="1" smtClean="0"/>
              <a:t>Gödel</a:t>
            </a:r>
            <a:r>
              <a:rPr lang="de-CH" sz="6000" dirty="0" smtClean="0"/>
              <a:t>: Gottesbeweis</a:t>
            </a:r>
            <a:br>
              <a:rPr lang="de-CH" sz="6000" dirty="0" smtClean="0"/>
            </a:br>
            <a:r>
              <a:rPr lang="de-CH" sz="1800" dirty="0" err="1"/>
              <a:t>Dürst</a:t>
            </a:r>
            <a:r>
              <a:rPr lang="de-CH" sz="1800" dirty="0"/>
              <a:t> </a:t>
            </a:r>
            <a:r>
              <a:rPr lang="de-CH" sz="1800" dirty="0" smtClean="0"/>
              <a:t>Yolanda, </a:t>
            </a:r>
            <a:r>
              <a:rPr lang="de-CH" sz="1800" dirty="0" err="1"/>
              <a:t>Warhanek</a:t>
            </a:r>
            <a:r>
              <a:rPr lang="de-CH" sz="1800" dirty="0"/>
              <a:t> </a:t>
            </a:r>
            <a:r>
              <a:rPr lang="de-CH" sz="1800" dirty="0" smtClean="0"/>
              <a:t>Maximilian, </a:t>
            </a:r>
            <a:r>
              <a:rPr lang="de-CH" sz="1800" dirty="0"/>
              <a:t>Rigo Elvira</a:t>
            </a:r>
          </a:p>
        </p:txBody>
      </p:sp>
    </p:spTree>
    <p:extLst>
      <p:ext uri="{BB962C8B-B14F-4D97-AF65-F5344CB8AC3E}">
        <p14:creationId xmlns:p14="http://schemas.microsoft.com/office/powerpoint/2010/main" val="4185213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Ontologischer Beweis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Hilfsformel 1: </a:t>
                </a:r>
                <a14:m>
                  <m:oMath xmlns:m="http://schemas.openxmlformats.org/officeDocument/2006/math">
                    <m:r>
                      <a:rPr lang="de-CH" b="0" i="1" smtClean="0">
                        <a:latin typeface="Cambria Math"/>
                      </a:rPr>
                      <m:t>𝐺</m:t>
                    </m:r>
                    <m:d>
                      <m:dPr>
                        <m:ctrlPr>
                          <a:rPr lang="de-CH" b="0" i="1" smtClean="0">
                            <a:latin typeface="Cambria Math"/>
                          </a:rPr>
                        </m:ctrlPr>
                      </m:dPr>
                      <m:e>
                        <m:r>
                          <a:rPr lang="de-CH" b="0" i="1" smtClean="0">
                            <a:latin typeface="Cambria Math"/>
                          </a:rPr>
                          <m:t>𝑥</m:t>
                        </m:r>
                      </m:e>
                    </m:d>
                    <m:r>
                      <a:rPr lang="de-CH" b="0" i="1" smtClean="0">
                        <a:latin typeface="Cambria Math"/>
                      </a:rPr>
                      <m:t>→</m:t>
                    </m:r>
                    <m:d>
                      <m:dPr>
                        <m:ctrlPr>
                          <a:rPr lang="de-CH" b="0" i="1" smtClean="0">
                            <a:latin typeface="Cambria Math"/>
                          </a:rPr>
                        </m:ctrlPr>
                      </m:dPr>
                      <m:e>
                        <m:r>
                          <a:rPr lang="de-CH" b="0" i="1" smtClean="0">
                            <a:latin typeface="Cambria Math"/>
                          </a:rPr>
                          <m:t>𝜓</m:t>
                        </m:r>
                        <m:d>
                          <m:dPr>
                            <m:ctrlPr>
                              <a:rPr lang="de-CH" b="0" i="1" smtClean="0">
                                <a:latin typeface="Cambria Math"/>
                              </a:rPr>
                            </m:ctrlPr>
                          </m:dPr>
                          <m:e>
                            <m:r>
                              <a:rPr lang="de-CH" b="0" i="1" smtClean="0">
                                <a:latin typeface="Cambria Math"/>
                              </a:rPr>
                              <m:t>𝑥</m:t>
                            </m:r>
                          </m:e>
                        </m:d>
                        <m:r>
                          <a:rPr lang="de-CH" b="0" i="1" smtClean="0">
                            <a:latin typeface="Cambria Math"/>
                          </a:rPr>
                          <m:t>→</m:t>
                        </m:r>
                        <m:r>
                          <a:rPr lang="de-CH" b="0" i="1" smtClean="0">
                            <a:latin typeface="Cambria Math"/>
                          </a:rPr>
                          <m:t>𝑃</m:t>
                        </m:r>
                        <m:d>
                          <m:dPr>
                            <m:ctrlPr>
                              <a:rPr lang="de-CH" b="0" i="1" smtClean="0">
                                <a:latin typeface="Cambria Math"/>
                              </a:rPr>
                            </m:ctrlPr>
                          </m:dPr>
                          <m:e>
                            <m:r>
                              <a:rPr lang="de-CH" b="0" i="1" smtClean="0">
                                <a:latin typeface="Cambria Math"/>
                              </a:rPr>
                              <m:t>𝜓</m:t>
                            </m:r>
                          </m:e>
                        </m:d>
                      </m:e>
                    </m:d>
                  </m:oMath>
                </a14:m>
                <a:endParaRPr lang="en-US" smtClean="0"/>
              </a:p>
              <a:p>
                <a:r>
                  <a:rPr lang="en-US" i="1" smtClean="0"/>
                  <a:t>Beweis</a:t>
                </a:r>
                <a:r>
                  <a:rPr lang="en-US" smtClean="0"/>
                  <a:t>:</a:t>
                </a:r>
              </a:p>
              <a:p>
                <a:endParaRPr lang="en-US" smtClean="0"/>
              </a:p>
              <a:p>
                <a:endParaRPr lang="en-US" smtClean="0"/>
              </a:p>
              <a:p>
                <a:endParaRPr lang="en-US"/>
              </a:p>
              <a:p>
                <a:r>
                  <a:rPr lang="en-US" smtClean="0"/>
                  <a:t>Hilfsformel 2: </a:t>
                </a:r>
                <a14:m>
                  <m:oMath xmlns:m="http://schemas.openxmlformats.org/officeDocument/2006/math">
                    <m:r>
                      <a:rPr lang="de-CH" b="0" i="1" smtClean="0">
                        <a:latin typeface="Cambria Math"/>
                      </a:rPr>
                      <m:t>𝑃</m:t>
                    </m:r>
                    <m:d>
                      <m:dPr>
                        <m:ctrlPr>
                          <a:rPr lang="de-CH" b="0" i="1" smtClean="0">
                            <a:latin typeface="Cambria Math"/>
                          </a:rPr>
                        </m:ctrlPr>
                      </m:dPr>
                      <m:e>
                        <m:r>
                          <a:rPr lang="de-CH" b="0" i="1" smtClean="0">
                            <a:latin typeface="Cambria Math"/>
                          </a:rPr>
                          <m:t>𝜓</m:t>
                        </m:r>
                      </m:e>
                    </m:d>
                    <m:r>
                      <a:rPr lang="de-CH" b="0" i="1" smtClean="0">
                        <a:latin typeface="Cambria Math"/>
                      </a:rPr>
                      <m:t>→ □</m:t>
                    </m:r>
                    <m:r>
                      <a:rPr lang="de-CH" b="0" i="1" smtClean="0">
                        <a:latin typeface="Cambria Math"/>
                        <a:ea typeface="Cambria Math"/>
                      </a:rPr>
                      <m:t>∀</m:t>
                    </m:r>
                    <m:r>
                      <a:rPr lang="de-CH" b="0" i="1" smtClean="0">
                        <a:latin typeface="Cambria Math"/>
                        <a:ea typeface="Cambria Math"/>
                      </a:rPr>
                      <m:t>𝑦</m:t>
                    </m:r>
                    <m:d>
                      <m:dPr>
                        <m:ctrlPr>
                          <a:rPr lang="de-CH" b="0" i="1" smtClean="0">
                            <a:latin typeface="Cambria Math"/>
                            <a:ea typeface="Cambria Math"/>
                          </a:rPr>
                        </m:ctrlPr>
                      </m:dPr>
                      <m:e>
                        <m:r>
                          <a:rPr lang="de-CH" b="0" i="1" smtClean="0">
                            <a:latin typeface="Cambria Math"/>
                            <a:ea typeface="Cambria Math"/>
                          </a:rPr>
                          <m:t>𝐺</m:t>
                        </m:r>
                        <m:d>
                          <m:dPr>
                            <m:ctrlPr>
                              <a:rPr lang="de-CH" b="0" i="1" smtClean="0">
                                <a:latin typeface="Cambria Math"/>
                                <a:ea typeface="Cambria Math"/>
                              </a:rPr>
                            </m:ctrlPr>
                          </m:dPr>
                          <m:e>
                            <m:r>
                              <a:rPr lang="de-CH" b="0" i="1" smtClean="0">
                                <a:latin typeface="Cambria Math"/>
                                <a:ea typeface="Cambria Math"/>
                              </a:rPr>
                              <m:t>𝑦</m:t>
                            </m:r>
                          </m:e>
                        </m:d>
                        <m:r>
                          <a:rPr lang="de-CH" b="0" i="1" smtClean="0">
                            <a:latin typeface="Cambria Math"/>
                            <a:ea typeface="Cambria Math"/>
                          </a:rPr>
                          <m:t>→</m:t>
                        </m:r>
                        <m:r>
                          <a:rPr lang="de-CH" b="0" i="1" smtClean="0">
                            <a:latin typeface="Cambria Math"/>
                            <a:ea typeface="Cambria Math"/>
                          </a:rPr>
                          <m:t>𝜓</m:t>
                        </m:r>
                        <m:d>
                          <m:dPr>
                            <m:ctrlPr>
                              <a:rPr lang="de-CH" b="0" i="1" smtClean="0">
                                <a:latin typeface="Cambria Math"/>
                                <a:ea typeface="Cambria Math"/>
                              </a:rPr>
                            </m:ctrlPr>
                          </m:dPr>
                          <m:e>
                            <m:r>
                              <a:rPr lang="de-CH" b="0" i="1" smtClean="0">
                                <a:latin typeface="Cambria Math"/>
                                <a:ea typeface="Cambria Math"/>
                              </a:rPr>
                              <m:t>𝑦</m:t>
                            </m:r>
                          </m:e>
                        </m:d>
                      </m:e>
                    </m:d>
                  </m:oMath>
                </a14:m>
                <a:endParaRPr lang="en-US" smtClean="0"/>
              </a:p>
              <a:p>
                <a:r>
                  <a:rPr lang="en-US" i="1" smtClean="0"/>
                  <a:t>Beweis</a:t>
                </a:r>
                <a:r>
                  <a:rPr lang="en-US" smtClean="0"/>
                  <a:t>: </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674"/>
                </a:stretch>
              </a:blipFill>
            </p:spPr>
            <p:txBody>
              <a:bodyPr/>
              <a:lstStyle/>
              <a:p>
                <a:r>
                  <a:rPr lang="en-US">
                    <a:noFill/>
                  </a:rPr>
                  <a:t> </a:t>
                </a:r>
              </a:p>
            </p:txBody>
          </p:sp>
        </mc:Fallback>
      </mc:AlternateContent>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150213"/>
            <a:ext cx="5678215" cy="116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979712" y="4510773"/>
            <a:ext cx="6912768" cy="1654531"/>
            <a:chOff x="1979712" y="4510773"/>
            <a:chExt cx="6912768" cy="1654531"/>
          </a:xfrm>
        </p:grpSpPr>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510773"/>
              <a:ext cx="6912768" cy="1654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TextBox 9"/>
                <p:cNvSpPr txBox="1"/>
                <p:nvPr/>
              </p:nvSpPr>
              <p:spPr>
                <a:xfrm>
                  <a:off x="5610934" y="5118971"/>
                  <a:ext cx="907941" cy="438133"/>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CH" sz="1000" b="0" i="1" smtClean="0">
                                <a:latin typeface="Cambria Math"/>
                              </a:rPr>
                            </m:ctrlPr>
                          </m:dPr>
                          <m:e>
                            <m:f>
                              <m:fPr>
                                <m:ctrlPr>
                                  <a:rPr lang="de-CH" sz="1000" b="0" i="1" smtClean="0">
                                    <a:latin typeface="Cambria Math"/>
                                  </a:rPr>
                                </m:ctrlPr>
                              </m:fPr>
                              <m:num>
                                <m:r>
                                  <a:rPr lang="de-CH" sz="1000" b="0" i="1" smtClean="0">
                                    <a:latin typeface="Cambria Math"/>
                                  </a:rPr>
                                  <m:t>𝐴</m:t>
                                </m:r>
                                <m:r>
                                  <a:rPr lang="de-CH" sz="1000" b="0" i="1" smtClean="0">
                                    <a:latin typeface="Cambria Math"/>
                                  </a:rPr>
                                  <m:t>→</m:t>
                                </m:r>
                                <m:r>
                                  <a:rPr lang="de-CH" sz="1000" b="0" i="1" smtClean="0">
                                    <a:latin typeface="Cambria Math"/>
                                  </a:rPr>
                                  <m:t>𝐵</m:t>
                                </m:r>
                              </m:num>
                              <m:den>
                                <m:box>
                                  <m:boxPr>
                                    <m:ctrlPr>
                                      <a:rPr lang="de-CH" sz="1000" i="1">
                                        <a:latin typeface="Cambria Math"/>
                                        <a:ea typeface="Cambria Math"/>
                                      </a:rPr>
                                    </m:ctrlPr>
                                  </m:boxPr>
                                  <m:e>
                                    <m:box>
                                      <m:boxPr>
                                        <m:ctrlPr>
                                          <a:rPr lang="de-CH" sz="1000" i="1">
                                            <a:latin typeface="Cambria Math"/>
                                          </a:rPr>
                                        </m:ctrlPr>
                                      </m:boxPr>
                                      <m:e>
                                        <m:box>
                                          <m:boxPr>
                                            <m:ctrlPr>
                                              <a:rPr lang="de-CH" sz="1000" i="1">
                                                <a:latin typeface="Cambria Math"/>
                                                <a:ea typeface="Cambria Math"/>
                                              </a:rPr>
                                            </m:ctrlPr>
                                          </m:boxPr>
                                          <m:e>
                                            <m:box>
                                              <m:boxPr>
                                                <m:ctrlPr>
                                                  <a:rPr lang="de-CH" sz="1100" i="1">
                                                    <a:latin typeface="Cambria Math"/>
                                                    <a:ea typeface="Cambria Math"/>
                                                  </a:rPr>
                                                </m:ctrlPr>
                                              </m:boxPr>
                                              <m:e>
                                                <m:r>
                                                  <a:rPr lang="de-CH" sz="1100" i="1">
                                                    <a:latin typeface="Cambria Math"/>
                                                  </a:rPr>
                                                  <m:t>□</m:t>
                                                </m:r>
                                              </m:e>
                                            </m:box>
                                          </m:e>
                                        </m:box>
                                      </m:e>
                                    </m:box>
                                  </m:e>
                                </m:box>
                                <m:r>
                                  <a:rPr lang="de-CH" sz="1000" b="0" i="1" smtClean="0">
                                    <a:latin typeface="Cambria Math"/>
                                  </a:rPr>
                                  <m:t>𝐴</m:t>
                                </m:r>
                                <m:r>
                                  <a:rPr lang="de-CH" sz="1000" b="0" i="1" smtClean="0">
                                    <a:latin typeface="Cambria Math"/>
                                  </a:rPr>
                                  <m:t>→</m:t>
                                </m:r>
                                <m:r>
                                  <a:rPr lang="de-CH" sz="1100" i="1">
                                    <a:latin typeface="Cambria Math"/>
                                  </a:rPr>
                                  <m:t>□</m:t>
                                </m:r>
                                <m:r>
                                  <a:rPr lang="de-CH" sz="1100" b="0" i="1" smtClean="0">
                                    <a:latin typeface="Cambria Math"/>
                                  </a:rPr>
                                  <m:t>𝐵</m:t>
                                </m:r>
                              </m:den>
                            </m:f>
                          </m:e>
                        </m:d>
                      </m:oMath>
                    </m:oMathPara>
                  </a14:m>
                  <a:endParaRPr lang="en-US"/>
                </a:p>
              </p:txBody>
            </p:sp>
          </mc:Choice>
          <mc:Fallback xmlns="">
            <p:sp>
              <p:nvSpPr>
                <p:cNvPr id="10" name="TextBox 9"/>
                <p:cNvSpPr txBox="1">
                  <a:spLocks noRot="1" noChangeAspect="1" noMove="1" noResize="1" noEditPoints="1" noAdjustHandles="1" noChangeArrowheads="1" noChangeShapeType="1" noTextEdit="1"/>
                </p:cNvSpPr>
                <p:nvPr/>
              </p:nvSpPr>
              <p:spPr>
                <a:xfrm>
                  <a:off x="5610934" y="5118971"/>
                  <a:ext cx="907941" cy="438133"/>
                </a:xfrm>
                <a:prstGeom prst="rect">
                  <a:avLst/>
                </a:prstGeom>
                <a:blipFill rotWithShape="1">
                  <a:blip r:embed="rId5"/>
                  <a:stretch>
                    <a:fillRect/>
                  </a:stretch>
                </a:blipFill>
              </p:spPr>
              <p:txBody>
                <a:bodyPr/>
                <a:lstStyle/>
                <a:p>
                  <a:r>
                    <a:rPr lang="en-US">
                      <a:noFill/>
                    </a:rPr>
                    <a:t> </a:t>
                  </a:r>
                </a:p>
              </p:txBody>
            </p:sp>
          </mc:Fallback>
        </mc:AlternateContent>
      </p:grpSp>
      <p:sp>
        <p:nvSpPr>
          <p:cNvPr id="8" name="Rectangle 7"/>
          <p:cNvSpPr/>
          <p:nvPr/>
        </p:nvSpPr>
        <p:spPr>
          <a:xfrm>
            <a:off x="755576" y="6351711"/>
            <a:ext cx="7632848" cy="461665"/>
          </a:xfrm>
          <a:prstGeom prst="rect">
            <a:avLst/>
          </a:prstGeom>
        </p:spPr>
        <p:txBody>
          <a:bodyPr wrap="square">
            <a:spAutoFit/>
          </a:bodyPr>
          <a:lstStyle/>
          <a:p>
            <a:r>
              <a:rPr lang="de-CH" sz="1200" smtClean="0">
                <a:solidFill>
                  <a:schemeClr val="tx1">
                    <a:lumMod val="50000"/>
                    <a:lumOff val="50000"/>
                  </a:schemeClr>
                </a:solidFill>
                <a:latin typeface="+mj-lt"/>
              </a:rPr>
              <a:t>Kurt Gödel Wahrheit &amp; Beweisbarkeit, Band 2 Kompendium zum Werk, öbv&amp;hpt, Wien (2002), </a:t>
            </a:r>
          </a:p>
          <a:p>
            <a:r>
              <a:rPr lang="de-CH" sz="1200" smtClean="0">
                <a:solidFill>
                  <a:schemeClr val="tx1">
                    <a:lumMod val="50000"/>
                    <a:lumOff val="50000"/>
                  </a:schemeClr>
                </a:solidFill>
                <a:latin typeface="+mj-lt"/>
              </a:rPr>
              <a:t>p.314-5</a:t>
            </a:r>
            <a:r>
              <a:rPr lang="de-CH" sz="1200">
                <a:solidFill>
                  <a:schemeClr val="tx1">
                    <a:lumMod val="50000"/>
                    <a:lumOff val="50000"/>
                  </a:schemeClr>
                </a:solidFill>
                <a:latin typeface="+mj-lt"/>
              </a:rPr>
              <a:t>, Johannes Czermak, Abriss des Ontologischen </a:t>
            </a:r>
            <a:r>
              <a:rPr lang="de-CH" sz="1200" smtClean="0">
                <a:solidFill>
                  <a:schemeClr val="tx1">
                    <a:lumMod val="50000"/>
                    <a:lumOff val="50000"/>
                  </a:schemeClr>
                </a:solidFill>
                <a:latin typeface="+mj-lt"/>
              </a:rPr>
              <a:t>Argumentes</a:t>
            </a:r>
            <a:endParaRPr lang="en-US" sz="1200">
              <a:solidFill>
                <a:schemeClr val="tx1">
                  <a:lumMod val="50000"/>
                  <a:lumOff val="50000"/>
                </a:schemeClr>
              </a:solidFill>
              <a:latin typeface="+mj-lt"/>
            </a:endParaRPr>
          </a:p>
        </p:txBody>
      </p:sp>
    </p:spTree>
    <p:extLst>
      <p:ext uri="{BB962C8B-B14F-4D97-AF65-F5344CB8AC3E}">
        <p14:creationId xmlns:p14="http://schemas.microsoft.com/office/powerpoint/2010/main" val="287678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Ontologischer Beweis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smtClean="0"/>
                  <a:t>Theorem 1</a:t>
                </a:r>
                <a:r>
                  <a:rPr lang="en-US" smtClean="0"/>
                  <a:t>: </a:t>
                </a:r>
                <a14:m>
                  <m:oMath xmlns:m="http://schemas.openxmlformats.org/officeDocument/2006/math">
                    <m:r>
                      <a:rPr lang="de-CH" b="0" i="1" smtClean="0">
                        <a:latin typeface="Cambria Math"/>
                      </a:rPr>
                      <m:t>𝐺</m:t>
                    </m:r>
                    <m:d>
                      <m:dPr>
                        <m:ctrlPr>
                          <a:rPr lang="de-CH" b="0" i="1" smtClean="0">
                            <a:latin typeface="Cambria Math"/>
                          </a:rPr>
                        </m:ctrlPr>
                      </m:dPr>
                      <m:e>
                        <m:r>
                          <a:rPr lang="de-CH" b="0" i="1" smtClean="0">
                            <a:latin typeface="Cambria Math"/>
                          </a:rPr>
                          <m:t>𝑥</m:t>
                        </m:r>
                      </m:e>
                    </m:d>
                    <m:r>
                      <a:rPr lang="de-CH" b="0" i="1" smtClean="0">
                        <a:latin typeface="Cambria Math"/>
                      </a:rPr>
                      <m:t>→</m:t>
                    </m:r>
                    <m:r>
                      <a:rPr lang="de-CH" b="0" i="1" smtClean="0">
                        <a:latin typeface="Cambria Math"/>
                      </a:rPr>
                      <m:t>𝐺</m:t>
                    </m:r>
                    <m:r>
                      <a:rPr lang="de-CH" b="0" i="1" smtClean="0">
                        <a:latin typeface="Cambria Math"/>
                      </a:rPr>
                      <m:t> </m:t>
                    </m:r>
                    <m:r>
                      <a:rPr lang="de-CH" b="0" i="1" smtClean="0">
                        <a:latin typeface="Cambria Math"/>
                      </a:rPr>
                      <m:t>𝑒𝑠𝑠</m:t>
                    </m:r>
                    <m:r>
                      <a:rPr lang="de-CH" b="0" i="1" smtClean="0">
                        <a:latin typeface="Cambria Math"/>
                      </a:rPr>
                      <m:t>. </m:t>
                    </m:r>
                    <m:r>
                      <a:rPr lang="de-CH" b="0" i="1" smtClean="0">
                        <a:latin typeface="Cambria Math"/>
                      </a:rPr>
                      <m:t>𝑥</m:t>
                    </m:r>
                  </m:oMath>
                </a14:m>
                <a:endParaRPr lang="de-CH" b="0" smtClean="0"/>
              </a:p>
              <a:p>
                <a:r>
                  <a:rPr lang="en-US" i="1" smtClean="0"/>
                  <a:t>Beweis</a:t>
                </a:r>
              </a:p>
              <a:p>
                <a:pPr lvl="1"/>
                <a:endParaRPr lang="en-US" smtClean="0"/>
              </a:p>
              <a:p>
                <a:pPr lvl="1"/>
                <a:r>
                  <a:rPr lang="en-US" smtClean="0"/>
                  <a:t>Aus Hilfsformel 1 &amp; 2</a:t>
                </a:r>
              </a:p>
              <a:p>
                <a:pPr lvl="1"/>
                <a:r>
                  <a:rPr lang="en-US" smtClean="0"/>
                  <a:t>Mit Definition 2 (Essenz von x)</a:t>
                </a:r>
              </a:p>
              <a:p>
                <a:pPr lvl="1"/>
                <a:endParaRPr lang="en-US" smtClean="0"/>
              </a:p>
              <a:p>
                <a:pPr lvl="1"/>
                <a:endParaRPr lang="en-US"/>
              </a:p>
              <a:p>
                <a:r>
                  <a:rPr lang="en-US" b="1"/>
                  <a:t>Theorem 2</a:t>
                </a:r>
                <a:r>
                  <a:rPr lang="en-US"/>
                  <a:t>: </a:t>
                </a:r>
                <a14:m>
                  <m:oMath xmlns:m="http://schemas.openxmlformats.org/officeDocument/2006/math">
                    <m:r>
                      <a:rPr lang="de-CH" i="1">
                        <a:latin typeface="Cambria Math"/>
                      </a:rPr>
                      <m:t>𝐺</m:t>
                    </m:r>
                    <m:d>
                      <m:dPr>
                        <m:ctrlPr>
                          <a:rPr lang="de-CH" i="1">
                            <a:latin typeface="Cambria Math"/>
                          </a:rPr>
                        </m:ctrlPr>
                      </m:dPr>
                      <m:e>
                        <m:r>
                          <a:rPr lang="de-CH" i="1">
                            <a:latin typeface="Cambria Math"/>
                          </a:rPr>
                          <m:t>𝑥</m:t>
                        </m:r>
                      </m:e>
                    </m:d>
                    <m:r>
                      <a:rPr lang="de-CH" i="1">
                        <a:latin typeface="Cambria Math"/>
                      </a:rPr>
                      <m:t>→</m:t>
                    </m:r>
                    <m:box>
                      <m:boxPr>
                        <m:ctrlPr>
                          <a:rPr lang="de-CH" i="1">
                            <a:latin typeface="Cambria Math"/>
                          </a:rPr>
                        </m:ctrlPr>
                      </m:boxPr>
                      <m:e>
                        <m:r>
                          <a:rPr lang="de-CH" i="1">
                            <a:latin typeface="Cambria Math"/>
                          </a:rPr>
                          <m:t>□</m:t>
                        </m:r>
                      </m:e>
                    </m:box>
                    <m:r>
                      <a:rPr lang="de-CH" i="1">
                        <a:latin typeface="Cambria Math"/>
                        <a:ea typeface="Cambria Math"/>
                      </a:rPr>
                      <m:t>∃</m:t>
                    </m:r>
                    <m:r>
                      <a:rPr lang="de-CH" i="1">
                        <a:latin typeface="Cambria Math"/>
                        <a:ea typeface="Cambria Math"/>
                      </a:rPr>
                      <m:t>𝑦</m:t>
                    </m:r>
                    <m:r>
                      <a:rPr lang="de-CH" i="1">
                        <a:latin typeface="Cambria Math"/>
                        <a:ea typeface="Cambria Math"/>
                      </a:rPr>
                      <m:t> </m:t>
                    </m:r>
                    <m:r>
                      <a:rPr lang="de-CH" i="1">
                        <a:latin typeface="Cambria Math"/>
                        <a:ea typeface="Cambria Math"/>
                      </a:rPr>
                      <m:t>𝐺</m:t>
                    </m:r>
                    <m:r>
                      <a:rPr lang="de-CH" i="1">
                        <a:latin typeface="Cambria Math"/>
                        <a:ea typeface="Cambria Math"/>
                      </a:rPr>
                      <m:t>(</m:t>
                    </m:r>
                    <m:r>
                      <a:rPr lang="de-CH" i="1">
                        <a:latin typeface="Cambria Math"/>
                        <a:ea typeface="Cambria Math"/>
                      </a:rPr>
                      <m:t>𝑦</m:t>
                    </m:r>
                    <m:r>
                      <a:rPr lang="de-CH" i="1">
                        <a:latin typeface="Cambria Math"/>
                        <a:ea typeface="Cambria Math"/>
                      </a:rPr>
                      <m:t>)</m:t>
                    </m:r>
                  </m:oMath>
                </a14:m>
                <a:endParaRPr lang="en-US"/>
              </a:p>
              <a:p>
                <a:r>
                  <a:rPr lang="en-US" i="1"/>
                  <a:t>Beweis</a:t>
                </a: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112308"/>
            <a:ext cx="444365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5576" y="6351711"/>
            <a:ext cx="7632848" cy="461665"/>
          </a:xfrm>
          <a:prstGeom prst="rect">
            <a:avLst/>
          </a:prstGeom>
        </p:spPr>
        <p:txBody>
          <a:bodyPr wrap="square">
            <a:spAutoFit/>
          </a:bodyPr>
          <a:lstStyle/>
          <a:p>
            <a:r>
              <a:rPr lang="de-CH" sz="1200" smtClean="0">
                <a:solidFill>
                  <a:schemeClr val="tx1">
                    <a:lumMod val="50000"/>
                    <a:lumOff val="50000"/>
                  </a:schemeClr>
                </a:solidFill>
                <a:latin typeface="+mj-lt"/>
              </a:rPr>
              <a:t>Kurt Gödel Wahrheit &amp; Beweisbarkeit, Band 2 Kompendium zum Werk, öbv&amp;hpt, Wien (2002), </a:t>
            </a:r>
          </a:p>
          <a:p>
            <a:r>
              <a:rPr lang="de-CH" sz="1200" smtClean="0">
                <a:solidFill>
                  <a:schemeClr val="tx1">
                    <a:lumMod val="50000"/>
                    <a:lumOff val="50000"/>
                  </a:schemeClr>
                </a:solidFill>
                <a:latin typeface="+mj-lt"/>
              </a:rPr>
              <a:t>p.314-5</a:t>
            </a:r>
            <a:r>
              <a:rPr lang="de-CH" sz="1200">
                <a:solidFill>
                  <a:schemeClr val="tx1">
                    <a:lumMod val="50000"/>
                    <a:lumOff val="50000"/>
                  </a:schemeClr>
                </a:solidFill>
                <a:latin typeface="+mj-lt"/>
              </a:rPr>
              <a:t>, Johannes Czermak, Abriss des Ontologischen </a:t>
            </a:r>
            <a:r>
              <a:rPr lang="de-CH" sz="1200" smtClean="0">
                <a:solidFill>
                  <a:schemeClr val="tx1">
                    <a:lumMod val="50000"/>
                    <a:lumOff val="50000"/>
                  </a:schemeClr>
                </a:solidFill>
                <a:latin typeface="+mj-lt"/>
              </a:rPr>
              <a:t>Argumentes</a:t>
            </a:r>
            <a:endParaRPr lang="en-US" sz="1200">
              <a:solidFill>
                <a:schemeClr val="tx1">
                  <a:lumMod val="50000"/>
                  <a:lumOff val="50000"/>
                </a:schemeClr>
              </a:solidFill>
              <a:latin typeface="+mj-lt"/>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437112"/>
            <a:ext cx="5504681" cy="201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58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Ontologischer Beweis</a:t>
            </a:r>
            <a:endParaRPr lang="en-US"/>
          </a:p>
        </p:txBody>
      </p:sp>
      <p:sp>
        <p:nvSpPr>
          <p:cNvPr id="3" name="Content Placeholder 2"/>
          <p:cNvSpPr>
            <a:spLocks noGrp="1"/>
          </p:cNvSpPr>
          <p:nvPr>
            <p:ph idx="1"/>
          </p:nvPr>
        </p:nvSpPr>
        <p:spPr/>
        <p:txBody>
          <a:bodyPr/>
          <a:lstStyle/>
          <a:p>
            <a:r>
              <a:rPr lang="en-US" smtClean="0"/>
              <a:t>Zu Axiom 4:</a:t>
            </a:r>
          </a:p>
          <a:p>
            <a:endParaRPr lang="en-US"/>
          </a:p>
          <a:p>
            <a:endParaRPr lang="en-US" smtClean="0"/>
          </a:p>
          <a:p>
            <a:pPr lvl="1"/>
            <a:r>
              <a:rPr lang="en-US" smtClean="0"/>
              <a:t>Wegen der in S5 herleitbaren Bacanformel sind beide Formen logisch gleichwertig</a:t>
            </a:r>
          </a:p>
          <a:p>
            <a:pPr lvl="1"/>
            <a:endParaRPr lang="en-US"/>
          </a:p>
          <a:p>
            <a:pPr marL="0" indent="0">
              <a:buNone/>
            </a:pPr>
            <a:endParaRPr lang="en-US"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6129139" cy="84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5576" y="6351711"/>
            <a:ext cx="7632848" cy="461665"/>
          </a:xfrm>
          <a:prstGeom prst="rect">
            <a:avLst/>
          </a:prstGeom>
        </p:spPr>
        <p:txBody>
          <a:bodyPr wrap="square">
            <a:spAutoFit/>
          </a:bodyPr>
          <a:lstStyle/>
          <a:p>
            <a:r>
              <a:rPr lang="de-CH" sz="1200" smtClean="0">
                <a:solidFill>
                  <a:schemeClr val="tx1">
                    <a:lumMod val="50000"/>
                    <a:lumOff val="50000"/>
                  </a:schemeClr>
                </a:solidFill>
                <a:latin typeface="+mj-lt"/>
              </a:rPr>
              <a:t>Kurt Gödel Wahrheit &amp; Beweisbarkeit, Band 2 Kompendium zum Werk, öbv&amp;hpt, Wien (2002), </a:t>
            </a:r>
          </a:p>
          <a:p>
            <a:r>
              <a:rPr lang="de-CH" sz="1200" smtClean="0">
                <a:solidFill>
                  <a:schemeClr val="tx1">
                    <a:lumMod val="50000"/>
                    <a:lumOff val="50000"/>
                  </a:schemeClr>
                </a:solidFill>
                <a:latin typeface="+mj-lt"/>
              </a:rPr>
              <a:t>p.314-5</a:t>
            </a:r>
            <a:r>
              <a:rPr lang="de-CH" sz="1200">
                <a:solidFill>
                  <a:schemeClr val="tx1">
                    <a:lumMod val="50000"/>
                    <a:lumOff val="50000"/>
                  </a:schemeClr>
                </a:solidFill>
                <a:latin typeface="+mj-lt"/>
              </a:rPr>
              <a:t>, Johannes Czermak, Abriss des Ontologischen </a:t>
            </a:r>
            <a:r>
              <a:rPr lang="de-CH" sz="1200" smtClean="0">
                <a:solidFill>
                  <a:schemeClr val="tx1">
                    <a:lumMod val="50000"/>
                    <a:lumOff val="50000"/>
                  </a:schemeClr>
                </a:solidFill>
                <a:latin typeface="+mj-lt"/>
              </a:rPr>
              <a:t>Argumentes</a:t>
            </a:r>
            <a:endParaRPr lang="en-US" sz="1200">
              <a:solidFill>
                <a:schemeClr val="tx1">
                  <a:lumMod val="50000"/>
                  <a:lumOff val="50000"/>
                </a:schemeClr>
              </a:solidFill>
              <a:latin typeface="+mj-lt"/>
            </a:endParaRPr>
          </a:p>
        </p:txBody>
      </p:sp>
    </p:spTree>
    <p:extLst>
      <p:ext uri="{BB962C8B-B14F-4D97-AF65-F5344CB8AC3E}">
        <p14:creationId xmlns:p14="http://schemas.microsoft.com/office/powerpoint/2010/main" val="154603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Ontologischer Beweis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Hilfsformel 3: </a:t>
                </a:r>
                <a14:m>
                  <m:oMath xmlns:m="http://schemas.openxmlformats.org/officeDocument/2006/math">
                    <m:r>
                      <a:rPr lang="en-US" i="1" smtClean="0">
                        <a:latin typeface="Cambria Math"/>
                        <a:ea typeface="Cambria Math"/>
                      </a:rPr>
                      <m:t>¬</m:t>
                    </m:r>
                    <m:r>
                      <a:rPr lang="de-CH" b="0" i="1" smtClean="0">
                        <a:latin typeface="Cambria Math"/>
                        <a:ea typeface="Cambria Math"/>
                      </a:rPr>
                      <m:t>𝑃</m:t>
                    </m:r>
                    <m:d>
                      <m:dPr>
                        <m:ctrlPr>
                          <a:rPr lang="de-CH" b="0" i="1" smtClean="0">
                            <a:latin typeface="Cambria Math"/>
                            <a:ea typeface="Cambria Math"/>
                          </a:rPr>
                        </m:ctrlPr>
                      </m:dPr>
                      <m:e>
                        <m:r>
                          <a:rPr lang="de-CH" b="0" i="1" smtClean="0">
                            <a:latin typeface="Cambria Math"/>
                            <a:ea typeface="Cambria Math"/>
                          </a:rPr>
                          <m:t>¬</m:t>
                        </m:r>
                        <m:r>
                          <a:rPr lang="de-CH" b="0" i="1" smtClean="0">
                            <a:latin typeface="Cambria Math"/>
                            <a:ea typeface="Cambria Math"/>
                          </a:rPr>
                          <m:t>𝐼</m:t>
                        </m:r>
                      </m:e>
                    </m:d>
                  </m:oMath>
                </a14:m>
                <a:endParaRPr lang="en-US" smtClean="0"/>
              </a:p>
              <a:p>
                <a:r>
                  <a:rPr lang="en-US" i="1" smtClean="0"/>
                  <a:t>Beweis</a:t>
                </a:r>
                <a:r>
                  <a:rPr lang="en-US" smtClean="0"/>
                  <a:t>:</a:t>
                </a:r>
              </a:p>
              <a:p>
                <a:endParaRPr lang="en-US"/>
              </a:p>
              <a:p>
                <a:endParaRPr lang="en-US" smtClean="0"/>
              </a:p>
              <a:p>
                <a:endParaRPr lang="en-US"/>
              </a:p>
              <a:p>
                <a:endParaRPr lang="en-US" smtClean="0"/>
              </a:p>
              <a:p>
                <a:r>
                  <a:rPr lang="en-US" smtClean="0"/>
                  <a:t>Hilfsformel 4: </a:t>
                </a:r>
                <a14:m>
                  <m:oMath xmlns:m="http://schemas.openxmlformats.org/officeDocument/2006/math">
                    <m:r>
                      <a:rPr lang="de-CH" b="0" i="1" smtClean="0">
                        <a:latin typeface="Cambria Math"/>
                      </a:rPr>
                      <m:t>𝑃</m:t>
                    </m:r>
                    <m:d>
                      <m:dPr>
                        <m:ctrlPr>
                          <a:rPr lang="de-CH" b="0" i="1" smtClean="0">
                            <a:latin typeface="Cambria Math"/>
                          </a:rPr>
                        </m:ctrlPr>
                      </m:dPr>
                      <m:e>
                        <m:r>
                          <a:rPr lang="de-CH" b="0" i="1" smtClean="0">
                            <a:latin typeface="Cambria Math"/>
                          </a:rPr>
                          <m:t>𝜑</m:t>
                        </m:r>
                      </m:e>
                    </m:d>
                    <m:r>
                      <a:rPr lang="de-CH" b="0" i="1" smtClean="0">
                        <a:latin typeface="Cambria Math"/>
                      </a:rPr>
                      <m:t>→ ◊</m:t>
                    </m:r>
                    <m:r>
                      <a:rPr lang="de-CH" b="0" i="1" smtClean="0">
                        <a:latin typeface="Cambria Math"/>
                        <a:ea typeface="Cambria Math"/>
                      </a:rPr>
                      <m:t>∃</m:t>
                    </m:r>
                    <m:r>
                      <a:rPr lang="de-CH" b="0" i="1" smtClean="0">
                        <a:latin typeface="Cambria Math"/>
                        <a:ea typeface="Cambria Math"/>
                      </a:rPr>
                      <m:t>𝑥</m:t>
                    </m:r>
                    <m:r>
                      <a:rPr lang="de-CH" b="0" i="1" smtClean="0">
                        <a:latin typeface="Cambria Math"/>
                        <a:ea typeface="Cambria Math"/>
                      </a:rPr>
                      <m:t> </m:t>
                    </m:r>
                    <m:r>
                      <a:rPr lang="de-CH" b="0" i="1" smtClean="0">
                        <a:latin typeface="Cambria Math"/>
                        <a:ea typeface="Cambria Math"/>
                      </a:rPr>
                      <m:t>𝜑</m:t>
                    </m:r>
                    <m:d>
                      <m:dPr>
                        <m:ctrlPr>
                          <a:rPr lang="de-CH" b="0" i="1" smtClean="0">
                            <a:latin typeface="Cambria Math"/>
                            <a:ea typeface="Cambria Math"/>
                          </a:rPr>
                        </m:ctrlPr>
                      </m:dPr>
                      <m:e>
                        <m:r>
                          <a:rPr lang="de-CH" b="0" i="1" smtClean="0">
                            <a:latin typeface="Cambria Math"/>
                            <a:ea typeface="Cambria Math"/>
                          </a:rPr>
                          <m:t>𝑥</m:t>
                        </m:r>
                      </m:e>
                    </m:d>
                  </m:oMath>
                </a14:m>
                <a:endParaRPr lang="de-CH" b="0" smtClean="0">
                  <a:ea typeface="Cambria Math"/>
                </a:endParaRPr>
              </a:p>
              <a:p>
                <a:r>
                  <a:rPr lang="en-US" i="1" smtClean="0"/>
                  <a:t>Beweis</a:t>
                </a:r>
                <a:r>
                  <a:rPr lang="en-US" smtClean="0"/>
                  <a:t>: </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grpSp>
        <p:nvGrpSpPr>
          <p:cNvPr id="8" name="Group 7"/>
          <p:cNvGrpSpPr/>
          <p:nvPr/>
        </p:nvGrpSpPr>
        <p:grpSpPr>
          <a:xfrm>
            <a:off x="2123728" y="2132856"/>
            <a:ext cx="6120680" cy="2016919"/>
            <a:chOff x="2123728" y="2132856"/>
            <a:chExt cx="6120680" cy="2016919"/>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132856"/>
              <a:ext cx="5909310" cy="201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7654503" y="2636912"/>
                  <a:ext cx="589905" cy="47269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CH" sz="1100" b="0" i="1" smtClean="0">
                                <a:latin typeface="Cambria Math"/>
                              </a:rPr>
                            </m:ctrlPr>
                          </m:dPr>
                          <m:e>
                            <m:f>
                              <m:fPr>
                                <m:ctrlPr>
                                  <a:rPr lang="de-CH" sz="1100" b="0" i="1" smtClean="0">
                                    <a:latin typeface="Cambria Math"/>
                                  </a:rPr>
                                </m:ctrlPr>
                              </m:fPr>
                              <m:num>
                                <m:r>
                                  <a:rPr lang="de-CH" sz="1100" b="0" i="1" smtClean="0">
                                    <a:latin typeface="Cambria Math"/>
                                  </a:rPr>
                                  <m:t>𝐴</m:t>
                                </m:r>
                              </m:num>
                              <m:den>
                                <m:box>
                                  <m:boxPr>
                                    <m:ctrlPr>
                                      <a:rPr lang="de-CH" sz="1100" i="1">
                                        <a:latin typeface="Cambria Math"/>
                                        <a:ea typeface="Cambria Math"/>
                                      </a:rPr>
                                    </m:ctrlPr>
                                  </m:boxPr>
                                  <m:e>
                                    <m:box>
                                      <m:boxPr>
                                        <m:ctrlPr>
                                          <a:rPr lang="de-CH" sz="1100" i="1">
                                            <a:latin typeface="Cambria Math"/>
                                          </a:rPr>
                                        </m:ctrlPr>
                                      </m:boxPr>
                                      <m:e>
                                        <m:box>
                                          <m:boxPr>
                                            <m:ctrlPr>
                                              <a:rPr lang="de-CH" sz="1100" i="1">
                                                <a:latin typeface="Cambria Math"/>
                                                <a:ea typeface="Cambria Math"/>
                                              </a:rPr>
                                            </m:ctrlPr>
                                          </m:boxPr>
                                          <m:e>
                                            <m:box>
                                              <m:boxPr>
                                                <m:ctrlPr>
                                                  <a:rPr lang="de-CH" sz="1400" i="1">
                                                    <a:latin typeface="Cambria Math"/>
                                                    <a:ea typeface="Cambria Math"/>
                                                  </a:rPr>
                                                </m:ctrlPr>
                                              </m:boxPr>
                                              <m:e>
                                                <m:r>
                                                  <a:rPr lang="de-CH" sz="1400" i="1">
                                                    <a:latin typeface="Cambria Math"/>
                                                  </a:rPr>
                                                  <m:t>□</m:t>
                                                </m:r>
                                              </m:e>
                                            </m:box>
                                          </m:e>
                                        </m:box>
                                      </m:e>
                                    </m:box>
                                  </m:e>
                                </m:box>
                                <m:r>
                                  <a:rPr lang="de-CH" sz="1100" b="0" i="1" smtClean="0">
                                    <a:latin typeface="Cambria Math"/>
                                  </a:rPr>
                                  <m:t>𝐴</m:t>
                                </m:r>
                              </m:den>
                            </m:f>
                          </m:e>
                        </m:d>
                      </m:oMath>
                    </m:oMathPara>
                  </a14:m>
                  <a:endParaRPr lang="en-US"/>
                </a:p>
              </p:txBody>
            </p:sp>
          </mc:Choice>
          <mc:Fallback xmlns="">
            <p:sp>
              <p:nvSpPr>
                <p:cNvPr id="7" name="TextBox 6"/>
                <p:cNvSpPr txBox="1">
                  <a:spLocks noRot="1" noChangeAspect="1" noMove="1" noResize="1" noEditPoints="1" noAdjustHandles="1" noChangeArrowheads="1" noChangeShapeType="1" noTextEdit="1"/>
                </p:cNvSpPr>
                <p:nvPr/>
              </p:nvSpPr>
              <p:spPr>
                <a:xfrm>
                  <a:off x="7654503" y="2636912"/>
                  <a:ext cx="589905" cy="472694"/>
                </a:xfrm>
                <a:prstGeom prst="rect">
                  <a:avLst/>
                </a:prstGeom>
                <a:blipFill rotWithShape="1">
                  <a:blip r:embed="rId4"/>
                  <a:stretch>
                    <a:fillRect/>
                  </a:stretch>
                </a:blipFill>
              </p:spPr>
              <p:txBody>
                <a:bodyPr/>
                <a:lstStyle/>
                <a:p>
                  <a:r>
                    <a:rPr lang="en-US">
                      <a:noFill/>
                    </a:rPr>
                    <a:t> </a:t>
                  </a:r>
                </a:p>
              </p:txBody>
            </p:sp>
          </mc:Fallback>
        </mc:AlternateContent>
      </p:grpSp>
      <p:sp>
        <p:nvSpPr>
          <p:cNvPr id="14" name="Rectangle 13"/>
          <p:cNvSpPr/>
          <p:nvPr/>
        </p:nvSpPr>
        <p:spPr>
          <a:xfrm>
            <a:off x="755576" y="6351711"/>
            <a:ext cx="7632848" cy="461665"/>
          </a:xfrm>
          <a:prstGeom prst="rect">
            <a:avLst/>
          </a:prstGeom>
        </p:spPr>
        <p:txBody>
          <a:bodyPr wrap="square">
            <a:spAutoFit/>
          </a:bodyPr>
          <a:lstStyle/>
          <a:p>
            <a:r>
              <a:rPr lang="de-CH" sz="1200" smtClean="0">
                <a:solidFill>
                  <a:schemeClr val="tx1">
                    <a:lumMod val="50000"/>
                    <a:lumOff val="50000"/>
                  </a:schemeClr>
                </a:solidFill>
                <a:latin typeface="+mj-lt"/>
              </a:rPr>
              <a:t>Kurt Gödel Wahrheit &amp; Beweisbarkeit, Band 2 Kompendium zum Werk, öbv&amp;hpt, Wien (2002), </a:t>
            </a:r>
          </a:p>
          <a:p>
            <a:r>
              <a:rPr lang="de-CH" sz="1200" smtClean="0">
                <a:solidFill>
                  <a:schemeClr val="tx1">
                    <a:lumMod val="50000"/>
                    <a:lumOff val="50000"/>
                  </a:schemeClr>
                </a:solidFill>
                <a:latin typeface="+mj-lt"/>
              </a:rPr>
              <a:t>p.314-5</a:t>
            </a:r>
            <a:r>
              <a:rPr lang="de-CH" sz="1200">
                <a:solidFill>
                  <a:schemeClr val="tx1">
                    <a:lumMod val="50000"/>
                    <a:lumOff val="50000"/>
                  </a:schemeClr>
                </a:solidFill>
                <a:latin typeface="+mj-lt"/>
              </a:rPr>
              <a:t>, Johannes Czermak, Abriss des Ontologischen </a:t>
            </a:r>
            <a:r>
              <a:rPr lang="de-CH" sz="1200" smtClean="0">
                <a:solidFill>
                  <a:schemeClr val="tx1">
                    <a:lumMod val="50000"/>
                    <a:lumOff val="50000"/>
                  </a:schemeClr>
                </a:solidFill>
                <a:latin typeface="+mj-lt"/>
              </a:rPr>
              <a:t>Argumentes</a:t>
            </a:r>
            <a:endParaRPr lang="en-US" sz="1200">
              <a:solidFill>
                <a:schemeClr val="tx1">
                  <a:lumMod val="50000"/>
                  <a:lumOff val="50000"/>
                </a:schemeClr>
              </a:solidFill>
              <a:latin typeface="+mj-lt"/>
            </a:endParaRPr>
          </a:p>
        </p:txBody>
      </p:sp>
      <p:grpSp>
        <p:nvGrpSpPr>
          <p:cNvPr id="9" name="Group 8"/>
          <p:cNvGrpSpPr/>
          <p:nvPr/>
        </p:nvGrpSpPr>
        <p:grpSpPr>
          <a:xfrm>
            <a:off x="2123728" y="4769028"/>
            <a:ext cx="5715476" cy="1828324"/>
            <a:chOff x="2123728" y="4769028"/>
            <a:chExt cx="5715476" cy="1828324"/>
          </a:xfrm>
        </p:grpSpPr>
        <p:grpSp>
          <p:nvGrpSpPr>
            <p:cNvPr id="6" name="Group 5"/>
            <p:cNvGrpSpPr/>
            <p:nvPr/>
          </p:nvGrpSpPr>
          <p:grpSpPr>
            <a:xfrm>
              <a:off x="2123728" y="4769028"/>
              <a:ext cx="5715476" cy="1828324"/>
              <a:chOff x="2123728" y="4769028"/>
              <a:chExt cx="5715476" cy="1828324"/>
            </a:xfrm>
          </p:grpSpPr>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4769028"/>
                <a:ext cx="5715476" cy="182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173854" y="6196216"/>
                <a:ext cx="216672" cy="3600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63620" y="6217656"/>
                <a:ext cx="648072" cy="276999"/>
              </a:xfrm>
              <a:prstGeom prst="rect">
                <a:avLst/>
              </a:prstGeom>
              <a:noFill/>
            </p:spPr>
            <p:txBody>
              <a:bodyPr wrap="square" rtlCol="0">
                <a:spAutoFit/>
              </a:bodyPr>
              <a:lstStyle/>
              <a:p>
                <a:r>
                  <a:rPr lang="en-US" sz="1200" smtClean="0"/>
                  <a:t>HF3</a:t>
                </a:r>
                <a:endParaRPr lang="en-US" sz="1200"/>
              </a:p>
            </p:txBody>
          </p:sp>
        </p:grpSp>
        <p:sp>
          <p:nvSpPr>
            <p:cNvPr id="13" name="Oval 12"/>
            <p:cNvSpPr/>
            <p:nvPr/>
          </p:nvSpPr>
          <p:spPr>
            <a:xfrm>
              <a:off x="5652120" y="5013177"/>
              <a:ext cx="975704" cy="3600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5652120" y="4918693"/>
                  <a:ext cx="907941" cy="4381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de-CH" sz="1000" b="0" i="1" smtClean="0">
                                <a:latin typeface="Cambria Math"/>
                              </a:rPr>
                            </m:ctrlPr>
                          </m:dPr>
                          <m:e>
                            <m:f>
                              <m:fPr>
                                <m:ctrlPr>
                                  <a:rPr lang="de-CH" sz="1000" b="0" i="1" smtClean="0">
                                    <a:latin typeface="Cambria Math"/>
                                  </a:rPr>
                                </m:ctrlPr>
                              </m:fPr>
                              <m:num>
                                <m:r>
                                  <a:rPr lang="de-CH" sz="1000" b="0" i="1" smtClean="0">
                                    <a:latin typeface="Cambria Math"/>
                                  </a:rPr>
                                  <m:t>𝐴</m:t>
                                </m:r>
                                <m:r>
                                  <a:rPr lang="de-CH" sz="1000" b="0" i="1" smtClean="0">
                                    <a:latin typeface="Cambria Math"/>
                                  </a:rPr>
                                  <m:t>→</m:t>
                                </m:r>
                                <m:r>
                                  <a:rPr lang="de-CH" sz="1000" b="0" i="1" smtClean="0">
                                    <a:latin typeface="Cambria Math"/>
                                  </a:rPr>
                                  <m:t>𝐵</m:t>
                                </m:r>
                              </m:num>
                              <m:den>
                                <m:box>
                                  <m:boxPr>
                                    <m:ctrlPr>
                                      <a:rPr lang="de-CH" sz="1000" i="1">
                                        <a:latin typeface="Cambria Math"/>
                                        <a:ea typeface="Cambria Math"/>
                                      </a:rPr>
                                    </m:ctrlPr>
                                  </m:boxPr>
                                  <m:e>
                                    <m:box>
                                      <m:boxPr>
                                        <m:ctrlPr>
                                          <a:rPr lang="de-CH" sz="1000" i="1">
                                            <a:latin typeface="Cambria Math"/>
                                          </a:rPr>
                                        </m:ctrlPr>
                                      </m:boxPr>
                                      <m:e>
                                        <m:box>
                                          <m:boxPr>
                                            <m:ctrlPr>
                                              <a:rPr lang="de-CH" sz="1000" i="1">
                                                <a:latin typeface="Cambria Math"/>
                                                <a:ea typeface="Cambria Math"/>
                                              </a:rPr>
                                            </m:ctrlPr>
                                          </m:boxPr>
                                          <m:e>
                                            <m:box>
                                              <m:boxPr>
                                                <m:ctrlPr>
                                                  <a:rPr lang="de-CH" sz="1100" i="1">
                                                    <a:latin typeface="Cambria Math"/>
                                                    <a:ea typeface="Cambria Math"/>
                                                  </a:rPr>
                                                </m:ctrlPr>
                                              </m:boxPr>
                                              <m:e>
                                                <m:r>
                                                  <a:rPr lang="de-CH" sz="1100" i="1">
                                                    <a:latin typeface="Cambria Math"/>
                                                  </a:rPr>
                                                  <m:t>□</m:t>
                                                </m:r>
                                              </m:e>
                                            </m:box>
                                          </m:e>
                                        </m:box>
                                      </m:e>
                                    </m:box>
                                  </m:e>
                                </m:box>
                                <m:r>
                                  <a:rPr lang="de-CH" sz="1000" b="0" i="1" smtClean="0">
                                    <a:latin typeface="Cambria Math"/>
                                  </a:rPr>
                                  <m:t>𝐴</m:t>
                                </m:r>
                                <m:r>
                                  <a:rPr lang="de-CH" sz="1000" b="0" i="1" smtClean="0">
                                    <a:latin typeface="Cambria Math"/>
                                  </a:rPr>
                                  <m:t>→</m:t>
                                </m:r>
                                <m:r>
                                  <a:rPr lang="de-CH" sz="1100" i="1">
                                    <a:latin typeface="Cambria Math"/>
                                  </a:rPr>
                                  <m:t>□</m:t>
                                </m:r>
                                <m:r>
                                  <a:rPr lang="de-CH" sz="1100" b="0" i="1" smtClean="0">
                                    <a:latin typeface="Cambria Math"/>
                                  </a:rPr>
                                  <m:t>𝐵</m:t>
                                </m:r>
                              </m:den>
                            </m:f>
                          </m:e>
                        </m:d>
                      </m:oMath>
                    </m:oMathPara>
                  </a14:m>
                  <a:endParaRPr lang="en-US"/>
                </a:p>
              </p:txBody>
            </p:sp>
          </mc:Choice>
          <mc:Fallback xmlns="">
            <p:sp>
              <p:nvSpPr>
                <p:cNvPr id="10" name="TextBox 9"/>
                <p:cNvSpPr txBox="1">
                  <a:spLocks noRot="1" noChangeAspect="1" noMove="1" noResize="1" noEditPoints="1" noAdjustHandles="1" noChangeArrowheads="1" noChangeShapeType="1" noTextEdit="1"/>
                </p:cNvSpPr>
                <p:nvPr/>
              </p:nvSpPr>
              <p:spPr>
                <a:xfrm>
                  <a:off x="5652120" y="4918693"/>
                  <a:ext cx="907941" cy="438133"/>
                </a:xfrm>
                <a:prstGeom prst="rect">
                  <a:avLst/>
                </a:prstGeom>
                <a:blipFill rotWithShape="1">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50763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Ontologischer Beweis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Hilfsformel 5: </a:t>
                </a:r>
                <a14:m>
                  <m:oMath xmlns:m="http://schemas.openxmlformats.org/officeDocument/2006/math">
                    <m:r>
                      <a:rPr lang="de-CH" b="0" i="1" smtClean="0">
                        <a:latin typeface="Cambria Math"/>
                      </a:rPr>
                      <m:t>𝑃</m:t>
                    </m:r>
                    <m:d>
                      <m:dPr>
                        <m:ctrlPr>
                          <a:rPr lang="de-CH" b="0" i="1" smtClean="0">
                            <a:latin typeface="Cambria Math"/>
                          </a:rPr>
                        </m:ctrlPr>
                      </m:dPr>
                      <m:e>
                        <m:r>
                          <a:rPr lang="de-CH" b="0" i="1" smtClean="0">
                            <a:latin typeface="Cambria Math"/>
                          </a:rPr>
                          <m:t>𝐺</m:t>
                        </m:r>
                      </m:e>
                    </m:d>
                  </m:oMath>
                </a14:m>
                <a:endParaRPr lang="de-CH" b="0" smtClean="0"/>
              </a:p>
              <a:p>
                <a:r>
                  <a:rPr lang="en-US" i="1" smtClean="0"/>
                  <a:t>Beweis</a:t>
                </a:r>
                <a:r>
                  <a:rPr lang="en-US" smtClean="0"/>
                  <a:t>:</a:t>
                </a:r>
              </a:p>
              <a:p>
                <a:endParaRPr lang="en-US"/>
              </a:p>
              <a:p>
                <a:endParaRPr lang="en-US" smtClean="0"/>
              </a:p>
              <a:p>
                <a:endParaRPr lang="en-US"/>
              </a:p>
              <a:p>
                <a:endParaRPr lang="en-US" smtClean="0"/>
              </a:p>
              <a:p>
                <a:r>
                  <a:rPr lang="en-US" b="1" smtClean="0"/>
                  <a:t>Theorem 3</a:t>
                </a:r>
                <a:r>
                  <a:rPr lang="en-US" smtClean="0"/>
                  <a:t>: </a:t>
                </a:r>
                <a14:m>
                  <m:oMath xmlns:m="http://schemas.openxmlformats.org/officeDocument/2006/math">
                    <m:r>
                      <a:rPr lang="de-CH" i="1">
                        <a:latin typeface="Cambria Math"/>
                      </a:rPr>
                      <m:t>◊</m:t>
                    </m:r>
                    <m:r>
                      <a:rPr lang="de-CH" i="1">
                        <a:latin typeface="Cambria Math"/>
                        <a:ea typeface="Cambria Math"/>
                      </a:rPr>
                      <m:t>∃</m:t>
                    </m:r>
                    <m:r>
                      <a:rPr lang="de-CH" i="1">
                        <a:latin typeface="Cambria Math"/>
                        <a:ea typeface="Cambria Math"/>
                      </a:rPr>
                      <m:t>𝑥</m:t>
                    </m:r>
                    <m:r>
                      <a:rPr lang="de-CH" i="1">
                        <a:latin typeface="Cambria Math"/>
                        <a:ea typeface="Cambria Math"/>
                      </a:rPr>
                      <m:t> </m:t>
                    </m:r>
                    <m:r>
                      <a:rPr lang="de-CH" b="0" i="1" smtClean="0">
                        <a:latin typeface="Cambria Math"/>
                        <a:ea typeface="Cambria Math"/>
                      </a:rPr>
                      <m:t>𝐺</m:t>
                    </m:r>
                    <m:d>
                      <m:dPr>
                        <m:ctrlPr>
                          <a:rPr lang="de-CH" i="1">
                            <a:latin typeface="Cambria Math"/>
                            <a:ea typeface="Cambria Math"/>
                          </a:rPr>
                        </m:ctrlPr>
                      </m:dPr>
                      <m:e>
                        <m:r>
                          <a:rPr lang="de-CH" i="1">
                            <a:latin typeface="Cambria Math"/>
                            <a:ea typeface="Cambria Math"/>
                          </a:rPr>
                          <m:t>𝑥</m:t>
                        </m:r>
                      </m:e>
                    </m:d>
                  </m:oMath>
                </a14:m>
                <a:endParaRPr lang="en-US" smtClean="0"/>
              </a:p>
              <a:p>
                <a:r>
                  <a:rPr lang="en-US" i="1" smtClean="0"/>
                  <a:t>Beweis</a:t>
                </a:r>
                <a:r>
                  <a:rPr lang="en-US" smtClean="0"/>
                  <a:t>: aus Hilfsformel 4 &amp; 5 </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grpSp>
        <p:nvGrpSpPr>
          <p:cNvPr id="5" name="Group 4"/>
          <p:cNvGrpSpPr/>
          <p:nvPr/>
        </p:nvGrpSpPr>
        <p:grpSpPr>
          <a:xfrm>
            <a:off x="2195736" y="2151590"/>
            <a:ext cx="5472608" cy="1781466"/>
            <a:chOff x="2051720" y="2060848"/>
            <a:chExt cx="6526684" cy="2124593"/>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060848"/>
              <a:ext cx="6526684" cy="212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51720" y="2636912"/>
              <a:ext cx="266429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55576" y="6351711"/>
            <a:ext cx="7632848" cy="461665"/>
          </a:xfrm>
          <a:prstGeom prst="rect">
            <a:avLst/>
          </a:prstGeom>
        </p:spPr>
        <p:txBody>
          <a:bodyPr wrap="square">
            <a:spAutoFit/>
          </a:bodyPr>
          <a:lstStyle/>
          <a:p>
            <a:r>
              <a:rPr lang="de-CH" sz="1200" smtClean="0">
                <a:solidFill>
                  <a:schemeClr val="tx1">
                    <a:lumMod val="50000"/>
                    <a:lumOff val="50000"/>
                  </a:schemeClr>
                </a:solidFill>
                <a:latin typeface="+mj-lt"/>
              </a:rPr>
              <a:t>Kurt Gödel Wahrheit &amp; Beweisbarkeit, Band 2 Kompendium zum Werk, öbv&amp;hpt, Wien (2002), </a:t>
            </a:r>
          </a:p>
          <a:p>
            <a:r>
              <a:rPr lang="de-CH" sz="1200" smtClean="0">
                <a:solidFill>
                  <a:schemeClr val="tx1">
                    <a:lumMod val="50000"/>
                    <a:lumOff val="50000"/>
                  </a:schemeClr>
                </a:solidFill>
                <a:latin typeface="+mj-lt"/>
              </a:rPr>
              <a:t>p.314-5</a:t>
            </a:r>
            <a:r>
              <a:rPr lang="de-CH" sz="1200">
                <a:solidFill>
                  <a:schemeClr val="tx1">
                    <a:lumMod val="50000"/>
                    <a:lumOff val="50000"/>
                  </a:schemeClr>
                </a:solidFill>
                <a:latin typeface="+mj-lt"/>
              </a:rPr>
              <a:t>, Johannes Czermak, Abriss des Ontologischen </a:t>
            </a:r>
            <a:r>
              <a:rPr lang="de-CH" sz="1200" smtClean="0">
                <a:solidFill>
                  <a:schemeClr val="tx1">
                    <a:lumMod val="50000"/>
                    <a:lumOff val="50000"/>
                  </a:schemeClr>
                </a:solidFill>
                <a:latin typeface="+mj-lt"/>
              </a:rPr>
              <a:t>Argumentes</a:t>
            </a:r>
            <a:endParaRPr lang="en-US" sz="1200">
              <a:solidFill>
                <a:schemeClr val="tx1">
                  <a:lumMod val="50000"/>
                  <a:lumOff val="50000"/>
                </a:schemeClr>
              </a:solidFill>
              <a:latin typeface="+mj-lt"/>
            </a:endParaRPr>
          </a:p>
        </p:txBody>
      </p:sp>
    </p:spTree>
    <p:extLst>
      <p:ext uri="{BB962C8B-B14F-4D97-AF65-F5344CB8AC3E}">
        <p14:creationId xmlns:p14="http://schemas.microsoft.com/office/powerpoint/2010/main" val="196415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Ontologischer Beweis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Hilfsformel 6: </a:t>
                </a:r>
                <a14:m>
                  <m:oMath xmlns:m="http://schemas.openxmlformats.org/officeDocument/2006/math">
                    <m:r>
                      <a:rPr lang="de-CH" i="1">
                        <a:latin typeface="Cambria Math"/>
                      </a:rPr>
                      <m:t>◊</m:t>
                    </m:r>
                    <m:r>
                      <a:rPr lang="de-CH" i="1">
                        <a:latin typeface="Cambria Math"/>
                        <a:ea typeface="Cambria Math"/>
                      </a:rPr>
                      <m:t>∃</m:t>
                    </m:r>
                    <m:r>
                      <a:rPr lang="de-CH" i="1">
                        <a:latin typeface="Cambria Math"/>
                        <a:ea typeface="Cambria Math"/>
                      </a:rPr>
                      <m:t>𝑥</m:t>
                    </m:r>
                    <m:r>
                      <a:rPr lang="de-CH" i="1">
                        <a:latin typeface="Cambria Math"/>
                        <a:ea typeface="Cambria Math"/>
                      </a:rPr>
                      <m:t> </m:t>
                    </m:r>
                    <m:r>
                      <a:rPr lang="de-CH" b="0" i="1" smtClean="0">
                        <a:latin typeface="Cambria Math"/>
                        <a:ea typeface="Cambria Math"/>
                      </a:rPr>
                      <m:t>𝐺</m:t>
                    </m:r>
                    <m:d>
                      <m:dPr>
                        <m:ctrlPr>
                          <a:rPr lang="de-CH" i="1">
                            <a:latin typeface="Cambria Math"/>
                            <a:ea typeface="Cambria Math"/>
                          </a:rPr>
                        </m:ctrlPr>
                      </m:dPr>
                      <m:e>
                        <m:r>
                          <a:rPr lang="de-CH" i="1">
                            <a:latin typeface="Cambria Math"/>
                            <a:ea typeface="Cambria Math"/>
                          </a:rPr>
                          <m:t>𝑥</m:t>
                        </m:r>
                      </m:e>
                    </m:d>
                    <m:r>
                      <a:rPr lang="de-CH" b="0" i="1" smtClean="0">
                        <a:latin typeface="Cambria Math"/>
                        <a:ea typeface="Cambria Math"/>
                      </a:rPr>
                      <m:t>→</m:t>
                    </m:r>
                    <m:box>
                      <m:boxPr>
                        <m:ctrlPr>
                          <a:rPr lang="de-CH" i="1">
                            <a:latin typeface="Cambria Math"/>
                            <a:ea typeface="Cambria Math"/>
                          </a:rPr>
                        </m:ctrlPr>
                      </m:boxPr>
                      <m:e>
                        <m:r>
                          <a:rPr lang="de-CH" i="1">
                            <a:latin typeface="Cambria Math"/>
                          </a:rPr>
                          <m:t>□</m:t>
                        </m:r>
                      </m:e>
                    </m:box>
                    <m:r>
                      <a:rPr lang="de-CH" b="0" i="1" smtClean="0">
                        <a:latin typeface="Cambria Math"/>
                        <a:ea typeface="Cambria Math"/>
                      </a:rPr>
                      <m:t> </m:t>
                    </m:r>
                    <m:r>
                      <a:rPr lang="de-CH" i="1">
                        <a:latin typeface="Cambria Math"/>
                        <a:ea typeface="Cambria Math"/>
                      </a:rPr>
                      <m:t>∃</m:t>
                    </m:r>
                    <m:r>
                      <a:rPr lang="de-CH" b="0" i="1" smtClean="0">
                        <a:latin typeface="Cambria Math"/>
                        <a:ea typeface="Cambria Math"/>
                      </a:rPr>
                      <m:t>𝑦</m:t>
                    </m:r>
                    <m:r>
                      <a:rPr lang="de-CH" i="1">
                        <a:latin typeface="Cambria Math"/>
                        <a:ea typeface="Cambria Math"/>
                      </a:rPr>
                      <m:t> </m:t>
                    </m:r>
                    <m:r>
                      <a:rPr lang="de-CH" i="1">
                        <a:latin typeface="Cambria Math"/>
                        <a:ea typeface="Cambria Math"/>
                      </a:rPr>
                      <m:t>𝐺</m:t>
                    </m:r>
                    <m:d>
                      <m:dPr>
                        <m:ctrlPr>
                          <a:rPr lang="de-CH" i="1">
                            <a:latin typeface="Cambria Math"/>
                            <a:ea typeface="Cambria Math"/>
                          </a:rPr>
                        </m:ctrlPr>
                      </m:dPr>
                      <m:e>
                        <m:r>
                          <a:rPr lang="de-CH" b="0" i="1" smtClean="0">
                            <a:latin typeface="Cambria Math"/>
                            <a:ea typeface="Cambria Math"/>
                          </a:rPr>
                          <m:t>𝑦</m:t>
                        </m:r>
                      </m:e>
                    </m:d>
                  </m:oMath>
                </a14:m>
                <a:endParaRPr lang="en-US" smtClean="0"/>
              </a:p>
              <a:p>
                <a:r>
                  <a:rPr lang="en-US" i="1" smtClean="0"/>
                  <a:t>Beweis</a:t>
                </a:r>
                <a:r>
                  <a:rPr lang="en-US" smtClean="0"/>
                  <a:t>:</a:t>
                </a:r>
              </a:p>
              <a:p>
                <a:endParaRPr lang="en-US"/>
              </a:p>
              <a:p>
                <a:endParaRPr lang="en-US" smtClean="0"/>
              </a:p>
              <a:p>
                <a:endParaRPr lang="en-US"/>
              </a:p>
              <a:p>
                <a:endParaRPr lang="en-US" smtClean="0"/>
              </a:p>
              <a:p>
                <a:r>
                  <a:rPr lang="en-US" b="1" smtClean="0"/>
                  <a:t>Theorem 4</a:t>
                </a:r>
                <a:r>
                  <a:rPr lang="en-US" smtClean="0"/>
                  <a:t>: </a:t>
                </a:r>
                <a14:m>
                  <m:oMath xmlns:m="http://schemas.openxmlformats.org/officeDocument/2006/math">
                    <m:box>
                      <m:boxPr>
                        <m:ctrlPr>
                          <a:rPr lang="de-CH" i="1">
                            <a:latin typeface="Cambria Math"/>
                            <a:ea typeface="Cambria Math"/>
                          </a:rPr>
                        </m:ctrlPr>
                      </m:boxPr>
                      <m:e>
                        <m:r>
                          <a:rPr lang="de-CH" b="0" i="1">
                            <a:latin typeface="Cambria Math"/>
                          </a:rPr>
                          <m:t>□</m:t>
                        </m:r>
                      </m:e>
                    </m:box>
                    <m:r>
                      <a:rPr lang="de-CH" b="0" i="1">
                        <a:latin typeface="Cambria Math"/>
                        <a:ea typeface="Cambria Math"/>
                      </a:rPr>
                      <m:t>∃</m:t>
                    </m:r>
                    <m:r>
                      <a:rPr lang="de-CH" b="0" i="1" smtClean="0">
                        <a:latin typeface="Cambria Math"/>
                        <a:ea typeface="Cambria Math"/>
                      </a:rPr>
                      <m:t>𝑥</m:t>
                    </m:r>
                    <m:r>
                      <a:rPr lang="de-CH" b="0" i="1">
                        <a:latin typeface="Cambria Math"/>
                        <a:ea typeface="Cambria Math"/>
                      </a:rPr>
                      <m:t> </m:t>
                    </m:r>
                    <m:r>
                      <a:rPr lang="de-CH" b="0" i="1">
                        <a:latin typeface="Cambria Math"/>
                        <a:ea typeface="Cambria Math"/>
                      </a:rPr>
                      <m:t>𝐺</m:t>
                    </m:r>
                    <m:d>
                      <m:dPr>
                        <m:ctrlPr>
                          <a:rPr lang="de-CH" i="1">
                            <a:latin typeface="Cambria Math"/>
                            <a:ea typeface="Cambria Math"/>
                          </a:rPr>
                        </m:ctrlPr>
                      </m:dPr>
                      <m:e>
                        <m:r>
                          <a:rPr lang="de-CH" b="0" i="1" smtClean="0">
                            <a:latin typeface="Cambria Math"/>
                            <a:ea typeface="Cambria Math"/>
                          </a:rPr>
                          <m:t>𝑥</m:t>
                        </m:r>
                      </m:e>
                    </m:d>
                  </m:oMath>
                </a14:m>
                <a:endParaRPr lang="en-US" smtClean="0"/>
              </a:p>
              <a:p>
                <a:r>
                  <a:rPr lang="en-US" i="1" smtClean="0"/>
                  <a:t>Beweis</a:t>
                </a:r>
                <a:r>
                  <a:rPr lang="en-US" smtClean="0"/>
                  <a:t>: Mit modus ponens aus Theorem 3 &amp; Hilfsformel 6</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132856"/>
            <a:ext cx="63436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55576" y="6351711"/>
            <a:ext cx="7632848" cy="461665"/>
          </a:xfrm>
          <a:prstGeom prst="rect">
            <a:avLst/>
          </a:prstGeom>
        </p:spPr>
        <p:txBody>
          <a:bodyPr wrap="square">
            <a:spAutoFit/>
          </a:bodyPr>
          <a:lstStyle/>
          <a:p>
            <a:r>
              <a:rPr lang="de-CH" sz="1200" smtClean="0">
                <a:solidFill>
                  <a:schemeClr val="tx1">
                    <a:lumMod val="50000"/>
                    <a:lumOff val="50000"/>
                  </a:schemeClr>
                </a:solidFill>
                <a:latin typeface="+mj-lt"/>
              </a:rPr>
              <a:t>Kurt Gödel Wahrheit &amp; Beweisbarkeit, Band 2 Kompendium zum Werk, öbv&amp;hpt, Wien (2002), </a:t>
            </a:r>
          </a:p>
          <a:p>
            <a:r>
              <a:rPr lang="de-CH" sz="1200" smtClean="0">
                <a:solidFill>
                  <a:schemeClr val="tx1">
                    <a:lumMod val="50000"/>
                    <a:lumOff val="50000"/>
                  </a:schemeClr>
                </a:solidFill>
                <a:latin typeface="+mj-lt"/>
              </a:rPr>
              <a:t>p.314-5</a:t>
            </a:r>
            <a:r>
              <a:rPr lang="de-CH" sz="1200">
                <a:solidFill>
                  <a:schemeClr val="tx1">
                    <a:lumMod val="50000"/>
                    <a:lumOff val="50000"/>
                  </a:schemeClr>
                </a:solidFill>
                <a:latin typeface="+mj-lt"/>
              </a:rPr>
              <a:t>, Johannes Czermak, Abriss des Ontologischen </a:t>
            </a:r>
            <a:r>
              <a:rPr lang="de-CH" sz="1200" smtClean="0">
                <a:solidFill>
                  <a:schemeClr val="tx1">
                    <a:lumMod val="50000"/>
                    <a:lumOff val="50000"/>
                  </a:schemeClr>
                </a:solidFill>
                <a:latin typeface="+mj-lt"/>
              </a:rPr>
              <a:t>Argumentes</a:t>
            </a:r>
            <a:endParaRPr lang="en-US" sz="1200">
              <a:solidFill>
                <a:schemeClr val="tx1">
                  <a:lumMod val="50000"/>
                  <a:lumOff val="50000"/>
                </a:schemeClr>
              </a:solidFill>
              <a:latin typeface="+mj-lt"/>
            </a:endParaRPr>
          </a:p>
        </p:txBody>
      </p:sp>
    </p:spTree>
    <p:extLst>
      <p:ext uri="{BB962C8B-B14F-4D97-AF65-F5344CB8AC3E}">
        <p14:creationId xmlns:p14="http://schemas.microsoft.com/office/powerpoint/2010/main" val="765760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Perzeption</a:t>
            </a:r>
            <a:endParaRPr lang="de-CH" dirty="0"/>
          </a:p>
        </p:txBody>
      </p:sp>
      <p:sp>
        <p:nvSpPr>
          <p:cNvPr id="3" name="Content Placeholder 2"/>
          <p:cNvSpPr>
            <a:spLocks noGrp="1"/>
          </p:cNvSpPr>
          <p:nvPr>
            <p:ph idx="1"/>
          </p:nvPr>
        </p:nvSpPr>
        <p:spPr/>
        <p:txBody>
          <a:bodyPr>
            <a:normAutofit/>
          </a:bodyPr>
          <a:lstStyle/>
          <a:p>
            <a:r>
              <a:rPr lang="de-CH" dirty="0" err="1" smtClean="0"/>
              <a:t>Gödel</a:t>
            </a:r>
            <a:r>
              <a:rPr lang="de-CH" dirty="0" smtClean="0"/>
              <a:t>: </a:t>
            </a:r>
            <a:r>
              <a:rPr lang="de-CH" dirty="0" err="1" smtClean="0"/>
              <a:t>ca</a:t>
            </a:r>
            <a:r>
              <a:rPr lang="de-CH" dirty="0" smtClean="0"/>
              <a:t> 1941</a:t>
            </a:r>
          </a:p>
          <a:p>
            <a:pPr lvl="1"/>
            <a:r>
              <a:rPr lang="de-CH" sz="2000" dirty="0" smtClean="0"/>
              <a:t>Aus Furcht vor Missverständnissen nicht veröffentlicht</a:t>
            </a:r>
          </a:p>
          <a:p>
            <a:r>
              <a:rPr lang="de-CH" dirty="0" smtClean="0"/>
              <a:t>Scott: 1970</a:t>
            </a:r>
          </a:p>
          <a:p>
            <a:pPr lvl="1"/>
            <a:r>
              <a:rPr lang="de-CH" sz="2000" dirty="0" smtClean="0"/>
              <a:t>1. Veröffentlichung</a:t>
            </a:r>
            <a:endParaRPr lang="de-CH" sz="2000" dirty="0"/>
          </a:p>
          <a:p>
            <a:r>
              <a:rPr lang="de-CH" dirty="0" smtClean="0"/>
              <a:t>Sobel</a:t>
            </a:r>
            <a:r>
              <a:rPr lang="de-CH" dirty="0"/>
              <a:t>: </a:t>
            </a:r>
            <a:r>
              <a:rPr lang="de-CH" dirty="0" smtClean="0"/>
              <a:t>1987</a:t>
            </a:r>
          </a:p>
          <a:p>
            <a:pPr lvl="1"/>
            <a:r>
              <a:rPr lang="de-CH" sz="2000" dirty="0" smtClean="0"/>
              <a:t>Kollaps der Modalitäten</a:t>
            </a:r>
            <a:endParaRPr lang="de-CH" sz="2000" dirty="0"/>
          </a:p>
          <a:p>
            <a:r>
              <a:rPr lang="de-CH" dirty="0"/>
              <a:t>Computer </a:t>
            </a:r>
            <a:r>
              <a:rPr lang="de-CH" dirty="0" err="1"/>
              <a:t>Theorembeweiser</a:t>
            </a:r>
            <a:r>
              <a:rPr lang="de-CH" dirty="0"/>
              <a:t> (TU Berlin, TU Wien)</a:t>
            </a:r>
          </a:p>
          <a:p>
            <a:pPr lvl="1"/>
            <a:r>
              <a:rPr lang="de-CH" sz="2000" dirty="0"/>
              <a:t>Beweis der </a:t>
            </a:r>
            <a:r>
              <a:rPr lang="de-CH" sz="2000" dirty="0" smtClean="0"/>
              <a:t>Widerspruchsfreiheit</a:t>
            </a:r>
            <a:endParaRPr lang="de-CH" sz="2000" dirty="0"/>
          </a:p>
          <a:p>
            <a:r>
              <a:rPr lang="de-CH" dirty="0" smtClean="0"/>
              <a:t>Medien</a:t>
            </a:r>
          </a:p>
          <a:p>
            <a:pPr lvl="1"/>
            <a:r>
              <a:rPr lang="de-CH" sz="2000" dirty="0" smtClean="0"/>
              <a:t>Spiegel, Blick am Abend</a:t>
            </a:r>
            <a:endParaRPr lang="de-CH" sz="2000" dirty="0"/>
          </a:p>
        </p:txBody>
      </p:sp>
    </p:spTree>
    <p:extLst>
      <p:ext uri="{BB962C8B-B14F-4D97-AF65-F5344CB8AC3E}">
        <p14:creationId xmlns:p14="http://schemas.microsoft.com/office/powerpoint/2010/main" val="331149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Beweisskizze</a:t>
            </a:r>
            <a:endParaRPr lang="de-CH" dirty="0"/>
          </a:p>
        </p:txBody>
      </p:sp>
      <p:sp>
        <p:nvSpPr>
          <p:cNvPr id="3" name="Content Placeholder 2"/>
          <p:cNvSpPr>
            <a:spLocks noGrp="1"/>
          </p:cNvSpPr>
          <p:nvPr>
            <p:ph idx="1"/>
          </p:nvPr>
        </p:nvSpPr>
        <p:spPr/>
        <p:txBody>
          <a:bodyPr>
            <a:normAutofit fontScale="70000" lnSpcReduction="20000"/>
          </a:bodyPr>
          <a:lstStyle/>
          <a:p>
            <a:pPr lvl="0"/>
            <a:r>
              <a:rPr lang="de-CH" dirty="0"/>
              <a:t>Annahme 1: Entweder eine Eigenschaft oder ihre Negation ist positiv.</a:t>
            </a:r>
          </a:p>
          <a:p>
            <a:pPr lvl="0"/>
            <a:r>
              <a:rPr lang="de-CH" dirty="0"/>
              <a:t>Annahme 2: Eine Eigenschaft, die notwendigerweise durch eine positive Eigenschaft impliziert wird, ist positiv.</a:t>
            </a:r>
          </a:p>
          <a:p>
            <a:pPr lvl="0"/>
            <a:r>
              <a:rPr lang="de-CH" dirty="0"/>
              <a:t>Theorem 1: Positive Eigenschaften kommen möglicherweise einer existenten Entität zu.</a:t>
            </a:r>
          </a:p>
          <a:p>
            <a:pPr lvl="0"/>
            <a:r>
              <a:rPr lang="de-CH" dirty="0"/>
              <a:t>Definition 1: Eine gottähnliche Entität besitzt alle positiven Eigenschaften.</a:t>
            </a:r>
          </a:p>
          <a:p>
            <a:pPr lvl="0"/>
            <a:r>
              <a:rPr lang="de-CH" dirty="0"/>
              <a:t>Annahme 3: Die Eigenschaft, gottähnlich zu sein, ist positiv.</a:t>
            </a:r>
          </a:p>
          <a:p>
            <a:pPr lvl="0"/>
            <a:r>
              <a:rPr lang="de-CH" dirty="0"/>
              <a:t>Schlussfolgerung: Möglicherweise existiert Gott.</a:t>
            </a:r>
          </a:p>
          <a:p>
            <a:pPr lvl="0"/>
            <a:r>
              <a:rPr lang="de-CH" dirty="0"/>
              <a:t>Annahme 4: Positive Eigenschaften sind notwendigerweise positiv.</a:t>
            </a:r>
          </a:p>
          <a:p>
            <a:pPr lvl="0"/>
            <a:r>
              <a:rPr lang="de-CH" dirty="0"/>
              <a:t>Definition 2: Eine Eigenschaft ist Essenz einer Entität, falls sie der Entität zukommt und notwendigerweise alle Eigenschaften der Entität impliziert.</a:t>
            </a:r>
          </a:p>
          <a:p>
            <a:pPr lvl="0"/>
            <a:r>
              <a:rPr lang="de-CH" dirty="0"/>
              <a:t>Theorem 2: Gottähnlich zu sein ist eine Essenz von jeder gottähnlichen Entität.</a:t>
            </a:r>
          </a:p>
          <a:p>
            <a:pPr lvl="0"/>
            <a:r>
              <a:rPr lang="de-CH" dirty="0"/>
              <a:t>Definition 3: Eine Entität existiert genau dann notwendigerweise, wenn all ihre Essenzen notwendigerweise in einer existenten Entität realisiert sind.</a:t>
            </a:r>
          </a:p>
          <a:p>
            <a:pPr lvl="0"/>
            <a:r>
              <a:rPr lang="de-CH" dirty="0"/>
              <a:t>Annahme 5: Notwendigerweise zu existieren ist eine positive Eigenschaft.</a:t>
            </a:r>
          </a:p>
          <a:p>
            <a:pPr lvl="0"/>
            <a:r>
              <a:rPr lang="de-CH" dirty="0"/>
              <a:t>Theorem 3: Gott existiert notwendigerweise</a:t>
            </a:r>
            <a:r>
              <a:rPr lang="de-CH" dirty="0" smtClean="0"/>
              <a:t>.</a:t>
            </a:r>
            <a:endParaRPr lang="de-CH" dirty="0"/>
          </a:p>
        </p:txBody>
      </p:sp>
    </p:spTree>
    <p:extLst>
      <p:ext uri="{BB962C8B-B14F-4D97-AF65-F5344CB8AC3E}">
        <p14:creationId xmlns:p14="http://schemas.microsoft.com/office/powerpoint/2010/main" val="127412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3 Definitionen</a:t>
            </a:r>
            <a:endParaRPr lang="de-CH" dirty="0"/>
          </a:p>
        </p:txBody>
      </p:sp>
      <p:sp>
        <p:nvSpPr>
          <p:cNvPr id="3" name="Content Placeholder 2"/>
          <p:cNvSpPr>
            <a:spLocks noGrp="1"/>
          </p:cNvSpPr>
          <p:nvPr>
            <p:ph idx="1"/>
          </p:nvPr>
        </p:nvSpPr>
        <p:spPr/>
        <p:txBody>
          <a:bodyPr/>
          <a:lstStyle/>
          <a:p>
            <a:pPr lvl="0"/>
            <a:r>
              <a:rPr lang="de-CH" dirty="0"/>
              <a:t>Eine gottähnliche Entität besitzt alle positiven Eigenschaften.</a:t>
            </a:r>
          </a:p>
          <a:p>
            <a:pPr lvl="0"/>
            <a:r>
              <a:rPr lang="de-CH" dirty="0"/>
              <a:t>Eine Eigenschaft ist Essenz einer Entität, falls sie der Entität zukommt und notwendigerweise alle Eigenschaften der Entität impliziert</a:t>
            </a:r>
            <a:r>
              <a:rPr lang="de-CH" dirty="0" smtClean="0"/>
              <a:t>.</a:t>
            </a:r>
          </a:p>
          <a:p>
            <a:r>
              <a:rPr lang="de-CH" dirty="0"/>
              <a:t>Eine Entität existiert genau dann notwendigerweise, wenn all ihre Essenzen notwendigerweise in einer existenten Entität realisiert sind.</a:t>
            </a:r>
          </a:p>
        </p:txBody>
      </p:sp>
    </p:spTree>
    <p:extLst>
      <p:ext uri="{BB962C8B-B14F-4D97-AF65-F5344CB8AC3E}">
        <p14:creationId xmlns:p14="http://schemas.microsoft.com/office/powerpoint/2010/main" val="65461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5 Annahmen</a:t>
            </a:r>
            <a:endParaRPr lang="de-CH" dirty="0"/>
          </a:p>
        </p:txBody>
      </p:sp>
      <p:sp>
        <p:nvSpPr>
          <p:cNvPr id="3" name="Content Placeholder 2"/>
          <p:cNvSpPr>
            <a:spLocks noGrp="1"/>
          </p:cNvSpPr>
          <p:nvPr>
            <p:ph idx="1"/>
          </p:nvPr>
        </p:nvSpPr>
        <p:spPr/>
        <p:txBody>
          <a:bodyPr>
            <a:normAutofit/>
          </a:bodyPr>
          <a:lstStyle/>
          <a:p>
            <a:r>
              <a:rPr lang="de-CH" dirty="0" smtClean="0"/>
              <a:t>Entweder </a:t>
            </a:r>
            <a:r>
              <a:rPr lang="de-CH" dirty="0"/>
              <a:t>eine Eigenschaft oder ihre Negation ist positiv.</a:t>
            </a:r>
          </a:p>
          <a:p>
            <a:pPr lvl="0"/>
            <a:r>
              <a:rPr lang="de-CH" dirty="0" smtClean="0"/>
              <a:t>Eine </a:t>
            </a:r>
            <a:r>
              <a:rPr lang="de-CH" dirty="0"/>
              <a:t>Eigenschaft, die notwendigerweise durch eine positive Eigenschaft impliziert wird, ist positiv.</a:t>
            </a:r>
          </a:p>
          <a:p>
            <a:pPr lvl="0"/>
            <a:r>
              <a:rPr lang="de-CH" dirty="0" smtClean="0"/>
              <a:t>Die </a:t>
            </a:r>
            <a:r>
              <a:rPr lang="de-CH" dirty="0"/>
              <a:t>Eigenschaft, gottähnlich zu sein, ist positiv.</a:t>
            </a:r>
          </a:p>
          <a:p>
            <a:pPr lvl="0"/>
            <a:r>
              <a:rPr lang="de-CH" dirty="0" smtClean="0"/>
              <a:t>Positive </a:t>
            </a:r>
            <a:r>
              <a:rPr lang="de-CH" dirty="0"/>
              <a:t>Eigenschaften sind notwendigerweise positiv.</a:t>
            </a:r>
          </a:p>
          <a:p>
            <a:pPr lvl="0"/>
            <a:r>
              <a:rPr lang="de-CH" dirty="0" smtClean="0"/>
              <a:t>Notwendigerweise </a:t>
            </a:r>
            <a:r>
              <a:rPr lang="de-CH" dirty="0"/>
              <a:t>zu existieren ist eine positive Eigenschaft</a:t>
            </a:r>
            <a:r>
              <a:rPr lang="de-CH" dirty="0" smtClean="0"/>
              <a:t>.</a:t>
            </a:r>
            <a:endParaRPr lang="de-CH" dirty="0"/>
          </a:p>
        </p:txBody>
      </p:sp>
    </p:spTree>
    <p:extLst>
      <p:ext uri="{BB962C8B-B14F-4D97-AF65-F5344CB8AC3E}">
        <p14:creationId xmlns:p14="http://schemas.microsoft.com/office/powerpoint/2010/main" val="376295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de-CH" dirty="0" smtClean="0"/>
              <a:t>Anselm von </a:t>
            </a:r>
            <a:r>
              <a:rPr lang="de-CH" dirty="0" err="1" smtClean="0"/>
              <a:t>Cantebury</a:t>
            </a:r>
            <a:endParaRPr lang="de-CH" dirty="0"/>
          </a:p>
        </p:txBody>
      </p:sp>
      <p:sp>
        <p:nvSpPr>
          <p:cNvPr id="3" name="Inhaltsplatzhalter 2"/>
          <p:cNvSpPr>
            <a:spLocks noGrp="1"/>
          </p:cNvSpPr>
          <p:nvPr>
            <p:ph idx="1"/>
          </p:nvPr>
        </p:nvSpPr>
        <p:spPr>
          <a:xfrm>
            <a:off x="467544" y="1412776"/>
            <a:ext cx="8424936" cy="5112568"/>
          </a:xfrm>
        </p:spPr>
        <p:txBody>
          <a:bodyPr>
            <a:normAutofit fontScale="70000" lnSpcReduction="20000"/>
          </a:bodyPr>
          <a:lstStyle/>
          <a:p>
            <a:pPr marL="0" indent="0">
              <a:buNone/>
            </a:pPr>
            <a:r>
              <a:rPr lang="de-CH" dirty="0" err="1" smtClean="0"/>
              <a:t>Def</a:t>
            </a:r>
            <a:r>
              <a:rPr lang="de-CH" dirty="0" smtClean="0"/>
              <a:t>. Gott: „etwas, worüber </a:t>
            </a:r>
            <a:r>
              <a:rPr lang="de-CH" dirty="0"/>
              <a:t>hinaus Größeres nicht gedacht werden kann“ </a:t>
            </a:r>
            <a:endParaRPr lang="de-CH" dirty="0" smtClean="0"/>
          </a:p>
          <a:p>
            <a:pPr marL="0" indent="0">
              <a:buNone/>
            </a:pPr>
            <a:r>
              <a:rPr lang="de-CH" dirty="0" smtClean="0"/>
              <a:t>1.„etwas</a:t>
            </a:r>
            <a:r>
              <a:rPr lang="de-CH" dirty="0"/>
              <a:t>, worüber hinaus Größeres nicht gedacht </a:t>
            </a:r>
            <a:r>
              <a:rPr lang="de-CH" dirty="0" smtClean="0"/>
              <a:t>werden kann</a:t>
            </a:r>
            <a:r>
              <a:rPr lang="de-CH" dirty="0"/>
              <a:t>“ </a:t>
            </a:r>
            <a:r>
              <a:rPr lang="de-CH" dirty="0" smtClean="0"/>
              <a:t>ist verständlich und in Gedanken möglich</a:t>
            </a:r>
          </a:p>
          <a:p>
            <a:pPr marL="0" indent="0">
              <a:buNone/>
            </a:pPr>
            <a:endParaRPr lang="de-CH" dirty="0"/>
          </a:p>
          <a:p>
            <a:pPr marL="0" indent="0">
              <a:buNone/>
            </a:pPr>
            <a:r>
              <a:rPr lang="de-CH" dirty="0" smtClean="0"/>
              <a:t>2.Das</a:t>
            </a:r>
            <a:r>
              <a:rPr lang="de-CH" dirty="0"/>
              <a:t>, worüber hinaus Größeres nicht gedacht werden kann, ist nur </a:t>
            </a:r>
            <a:r>
              <a:rPr lang="de-CH" dirty="0" smtClean="0"/>
              <a:t>im Denken</a:t>
            </a:r>
            <a:r>
              <a:rPr lang="de-CH" dirty="0"/>
              <a:t>, aber nicht </a:t>
            </a:r>
            <a:r>
              <a:rPr lang="de-CH" dirty="0" smtClean="0"/>
              <a:t>in der </a:t>
            </a:r>
            <a:r>
              <a:rPr lang="de-CH" dirty="0"/>
              <a:t>Wirklichkeit. </a:t>
            </a:r>
            <a:endParaRPr lang="de-CH" dirty="0" smtClean="0"/>
          </a:p>
          <a:p>
            <a:pPr marL="0" indent="0">
              <a:buNone/>
            </a:pPr>
            <a:endParaRPr lang="de-CH" dirty="0"/>
          </a:p>
          <a:p>
            <a:pPr marL="0" indent="0">
              <a:buNone/>
            </a:pPr>
            <a:r>
              <a:rPr lang="de-CH" dirty="0" smtClean="0"/>
              <a:t>3.Wenn </a:t>
            </a:r>
            <a:r>
              <a:rPr lang="de-CH" dirty="0"/>
              <a:t>das, worüber hinaus Größeres nicht gedacht werden kann, nur </a:t>
            </a:r>
            <a:r>
              <a:rPr lang="de-CH" dirty="0" smtClean="0"/>
              <a:t>im Denken </a:t>
            </a:r>
            <a:r>
              <a:rPr lang="de-CH" dirty="0"/>
              <a:t>ist, so kann man es sich auch als wirklich seiend vorstellen</a:t>
            </a:r>
            <a:r>
              <a:rPr lang="de-CH" dirty="0" smtClean="0"/>
              <a:t>.</a:t>
            </a:r>
          </a:p>
          <a:p>
            <a:pPr marL="0" indent="0">
              <a:buNone/>
            </a:pPr>
            <a:endParaRPr lang="de-CH" dirty="0"/>
          </a:p>
          <a:p>
            <a:pPr marL="0" indent="0">
              <a:buNone/>
            </a:pPr>
            <a:r>
              <a:rPr lang="de-CH" dirty="0" smtClean="0"/>
              <a:t>4.Wenn </a:t>
            </a:r>
            <a:r>
              <a:rPr lang="de-CH" dirty="0"/>
              <a:t>man sich das, worüber hinaus Größeres nicht gedacht </a:t>
            </a:r>
            <a:r>
              <a:rPr lang="de-CH" dirty="0" smtClean="0"/>
              <a:t>werden kann</a:t>
            </a:r>
            <a:r>
              <a:rPr lang="de-CH" dirty="0"/>
              <a:t>, als wirklich seiend vorstellt, denkt man es sich als größer, als </a:t>
            </a:r>
            <a:r>
              <a:rPr lang="de-CH" dirty="0" smtClean="0"/>
              <a:t>wenn man </a:t>
            </a:r>
            <a:r>
              <a:rPr lang="de-CH" dirty="0"/>
              <a:t>es sich nur als im Denken seiend </a:t>
            </a:r>
            <a:r>
              <a:rPr lang="de-CH" dirty="0" smtClean="0"/>
              <a:t>vorstellt</a:t>
            </a:r>
          </a:p>
          <a:p>
            <a:pPr marL="0" indent="0">
              <a:buNone/>
            </a:pPr>
            <a:endParaRPr lang="de-CH" dirty="0"/>
          </a:p>
          <a:p>
            <a:pPr marL="0" indent="0">
              <a:buNone/>
            </a:pPr>
            <a:r>
              <a:rPr lang="de-CH" dirty="0" smtClean="0"/>
              <a:t>5.Es </a:t>
            </a:r>
            <a:r>
              <a:rPr lang="de-CH" dirty="0"/>
              <a:t>kann gewiss nicht sein, dass das, über das hinaus nichts Größeres gedacht werden kann, etwas ist, über das hinaus Größeres gedacht werden kann</a:t>
            </a:r>
            <a:r>
              <a:rPr lang="de-CH" dirty="0" smtClean="0"/>
              <a:t>.</a:t>
            </a:r>
          </a:p>
          <a:p>
            <a:pPr marL="0" indent="0">
              <a:buNone/>
            </a:pPr>
            <a:r>
              <a:rPr lang="de-CH" dirty="0" smtClean="0"/>
              <a:t>Widerspruch; Anselms Schluss: (2) ist falsch.</a:t>
            </a:r>
            <a:endParaRPr lang="de-CH" dirty="0"/>
          </a:p>
        </p:txBody>
      </p:sp>
    </p:spTree>
    <p:extLst>
      <p:ext uri="{BB962C8B-B14F-4D97-AF65-F5344CB8AC3E}">
        <p14:creationId xmlns:p14="http://schemas.microsoft.com/office/powerpoint/2010/main" val="1132741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Beweisskizze</a:t>
            </a:r>
            <a:endParaRPr lang="de-CH" dirty="0"/>
          </a:p>
        </p:txBody>
      </p:sp>
      <p:sp>
        <p:nvSpPr>
          <p:cNvPr id="3" name="Content Placeholder 2"/>
          <p:cNvSpPr>
            <a:spLocks noGrp="1"/>
          </p:cNvSpPr>
          <p:nvPr>
            <p:ph idx="1"/>
          </p:nvPr>
        </p:nvSpPr>
        <p:spPr/>
        <p:txBody>
          <a:bodyPr>
            <a:normAutofit fontScale="70000" lnSpcReduction="20000"/>
          </a:bodyPr>
          <a:lstStyle/>
          <a:p>
            <a:pPr lvl="0"/>
            <a:r>
              <a:rPr lang="de-CH" dirty="0">
                <a:solidFill>
                  <a:srgbClr val="FF0000"/>
                </a:solidFill>
              </a:rPr>
              <a:t>Annahme 1: Entweder eine Eigenschaft oder ihre Negation ist positiv.</a:t>
            </a:r>
          </a:p>
          <a:p>
            <a:pPr lvl="0"/>
            <a:r>
              <a:rPr lang="de-CH" dirty="0">
                <a:solidFill>
                  <a:srgbClr val="FF0000"/>
                </a:solidFill>
              </a:rPr>
              <a:t>Annahme 2: Eine Eigenschaft, die notwendigerweise durch eine positive Eigenschaft impliziert wird, ist positiv.</a:t>
            </a:r>
          </a:p>
          <a:p>
            <a:pPr lvl="0"/>
            <a:r>
              <a:rPr lang="de-CH" dirty="0"/>
              <a:t>Theorem 1: Positive Eigenschaften kommen möglicherweise einer existenten Entität zu.</a:t>
            </a:r>
          </a:p>
          <a:p>
            <a:pPr lvl="0"/>
            <a:r>
              <a:rPr lang="de-CH" dirty="0"/>
              <a:t>Definition 1: Eine gottähnliche Entität besitzt alle </a:t>
            </a:r>
            <a:r>
              <a:rPr lang="de-CH" dirty="0">
                <a:solidFill>
                  <a:srgbClr val="FF0000"/>
                </a:solidFill>
              </a:rPr>
              <a:t>positiven</a:t>
            </a:r>
            <a:r>
              <a:rPr lang="de-CH" dirty="0"/>
              <a:t> Eigenschaften.</a:t>
            </a:r>
          </a:p>
          <a:p>
            <a:pPr lvl="0"/>
            <a:r>
              <a:rPr lang="de-CH" dirty="0"/>
              <a:t>Annahme 3: Die Eigenschaft, gottähnlich zu sein, ist positiv.</a:t>
            </a:r>
          </a:p>
          <a:p>
            <a:pPr lvl="0"/>
            <a:r>
              <a:rPr lang="de-CH" dirty="0"/>
              <a:t>Schlussfolgerung: Möglicherweise existiert Gott.</a:t>
            </a:r>
          </a:p>
          <a:p>
            <a:pPr lvl="0"/>
            <a:r>
              <a:rPr lang="de-CH" dirty="0">
                <a:solidFill>
                  <a:srgbClr val="FF0000"/>
                </a:solidFill>
              </a:rPr>
              <a:t>Annahme 4: Positive Eigenschaften sind notwendigerweise positiv.</a:t>
            </a:r>
          </a:p>
          <a:p>
            <a:pPr lvl="0"/>
            <a:r>
              <a:rPr lang="de-CH" dirty="0"/>
              <a:t>Definition 2: Eine Eigenschaft ist Essenz einer Entität, falls sie der Entität zukommt und notwendigerweise alle Eigenschaften der Entität impliziert.</a:t>
            </a:r>
          </a:p>
          <a:p>
            <a:pPr lvl="0"/>
            <a:r>
              <a:rPr lang="de-CH" dirty="0"/>
              <a:t>Theorem 2: Gottähnlich zu sein ist eine Essenz von jeder gottähnlichen Entität.</a:t>
            </a:r>
          </a:p>
          <a:p>
            <a:pPr lvl="0"/>
            <a:r>
              <a:rPr lang="de-CH" dirty="0">
                <a:solidFill>
                  <a:srgbClr val="FF0000"/>
                </a:solidFill>
              </a:rPr>
              <a:t>Definition 3: Eine Entität existiert genau dann notwendigerweise, wenn all ihre Essenzen notwendigerweise in einer existenten Entität realisiert sind.</a:t>
            </a:r>
          </a:p>
          <a:p>
            <a:pPr lvl="0"/>
            <a:r>
              <a:rPr lang="de-CH" dirty="0">
                <a:solidFill>
                  <a:srgbClr val="FF0000"/>
                </a:solidFill>
              </a:rPr>
              <a:t>Annahme 5: Notwendigerweise zu existieren ist eine positive Eigenschaft.</a:t>
            </a:r>
          </a:p>
          <a:p>
            <a:pPr lvl="0"/>
            <a:r>
              <a:rPr lang="de-CH" dirty="0"/>
              <a:t>Theorem 3: Gott existiert notwendigerweise</a:t>
            </a:r>
            <a:r>
              <a:rPr lang="de-CH" dirty="0" smtClean="0"/>
              <a:t>.</a:t>
            </a:r>
            <a:endParaRPr lang="de-CH" dirty="0"/>
          </a:p>
        </p:txBody>
      </p:sp>
    </p:spTree>
    <p:extLst>
      <p:ext uri="{BB962C8B-B14F-4D97-AF65-F5344CB8AC3E}">
        <p14:creationId xmlns:p14="http://schemas.microsoft.com/office/powerpoint/2010/main" val="305568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smtClean="0"/>
              <a:t>Gödel</a:t>
            </a:r>
            <a:r>
              <a:rPr lang="de-CH" dirty="0" smtClean="0"/>
              <a:t>: Gottesbeweis</a:t>
            </a:r>
            <a:endParaRPr lang="de-CH" dirty="0"/>
          </a:p>
        </p:txBody>
      </p:sp>
      <p:sp>
        <p:nvSpPr>
          <p:cNvPr id="3" name="Content Placeholder 2"/>
          <p:cNvSpPr>
            <a:spLocks noGrp="1"/>
          </p:cNvSpPr>
          <p:nvPr>
            <p:ph idx="1"/>
          </p:nvPr>
        </p:nvSpPr>
        <p:spPr/>
        <p:txBody>
          <a:bodyPr/>
          <a:lstStyle/>
          <a:p>
            <a:endParaRPr lang="de-CH" dirty="0" smtClean="0"/>
          </a:p>
          <a:p>
            <a:endParaRPr lang="de-CH" dirty="0"/>
          </a:p>
          <a:p>
            <a:endParaRPr lang="de-CH" dirty="0" smtClean="0"/>
          </a:p>
          <a:p>
            <a:pPr marL="0" indent="0" algn="ctr">
              <a:buNone/>
            </a:pPr>
            <a:r>
              <a:rPr lang="de-CH" dirty="0" smtClean="0"/>
              <a:t>Danke für die Aufmerksamkeit!</a:t>
            </a:r>
            <a:endParaRPr lang="de-CH" dirty="0"/>
          </a:p>
        </p:txBody>
      </p:sp>
    </p:spTree>
    <p:extLst>
      <p:ext uri="{BB962C8B-B14F-4D97-AF65-F5344CB8AC3E}">
        <p14:creationId xmlns:p14="http://schemas.microsoft.com/office/powerpoint/2010/main" val="285381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Kritik</a:t>
            </a:r>
            <a:endParaRPr lang="de-CH" dirty="0"/>
          </a:p>
        </p:txBody>
      </p:sp>
      <p:sp>
        <p:nvSpPr>
          <p:cNvPr id="3" name="Inhaltsplatzhalter 2"/>
          <p:cNvSpPr>
            <a:spLocks noGrp="1"/>
          </p:cNvSpPr>
          <p:nvPr>
            <p:ph idx="1"/>
          </p:nvPr>
        </p:nvSpPr>
        <p:spPr/>
        <p:txBody>
          <a:bodyPr>
            <a:normAutofit/>
          </a:bodyPr>
          <a:lstStyle/>
          <a:p>
            <a:pPr marL="0" indent="0">
              <a:buNone/>
            </a:pPr>
            <a:r>
              <a:rPr lang="de-CH" dirty="0" smtClean="0"/>
              <a:t>Mönch </a:t>
            </a:r>
            <a:r>
              <a:rPr lang="de-CH" smtClean="0"/>
              <a:t>Gaunilo</a:t>
            </a:r>
            <a:r>
              <a:rPr lang="de-CH" dirty="0" smtClean="0"/>
              <a:t>: </a:t>
            </a:r>
          </a:p>
          <a:p>
            <a:r>
              <a:rPr lang="de-CH" dirty="0"/>
              <a:t>A</a:t>
            </a:r>
            <a:r>
              <a:rPr lang="de-CH" dirty="0" smtClean="0"/>
              <a:t>nalog der Beweis einer vollkommenen Insel </a:t>
            </a:r>
          </a:p>
          <a:p>
            <a:pPr marL="0" indent="0">
              <a:buNone/>
            </a:pPr>
            <a:endParaRPr lang="de-CH" dirty="0" smtClean="0"/>
          </a:p>
          <a:p>
            <a:pPr marL="0" indent="0">
              <a:buNone/>
            </a:pPr>
            <a:r>
              <a:rPr lang="de-CH" dirty="0" smtClean="0"/>
              <a:t>Thomas von Aquin: </a:t>
            </a:r>
          </a:p>
          <a:p>
            <a:r>
              <a:rPr lang="de-CH" dirty="0" smtClean="0"/>
              <a:t>Ansicht von Gott</a:t>
            </a:r>
          </a:p>
          <a:p>
            <a:r>
              <a:rPr lang="de-CH" dirty="0" smtClean="0"/>
              <a:t>unmöglich zu beweisen, dass es etwas gibt über das nichts grösseres gedacht werden kann </a:t>
            </a:r>
            <a:r>
              <a:rPr lang="de-CH" dirty="0" smtClean="0">
                <a:sym typeface="Wingdings" panose="05000000000000000000" pitchFamily="2" charset="2"/>
              </a:rPr>
              <a:t> zuerst beweisen, dass es in Wirklichkeit selbst etwas gibt, über das hinaus grösseres nicht gedacht werden kann.</a:t>
            </a:r>
            <a:endParaRPr lang="de-CH" dirty="0" smtClean="0"/>
          </a:p>
          <a:p>
            <a:pPr marL="0" indent="0">
              <a:buNone/>
            </a:pPr>
            <a:endParaRPr lang="de-CH" dirty="0"/>
          </a:p>
        </p:txBody>
      </p:sp>
    </p:spTree>
    <p:extLst>
      <p:ext uri="{BB962C8B-B14F-4D97-AF65-F5344CB8AC3E}">
        <p14:creationId xmlns:p14="http://schemas.microsoft.com/office/powerpoint/2010/main" val="1769196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Leibniz</a:t>
            </a:r>
            <a:endParaRPr lang="de-CH" dirty="0"/>
          </a:p>
        </p:txBody>
      </p:sp>
      <p:sp>
        <p:nvSpPr>
          <p:cNvPr id="3" name="Inhaltsplatzhalter 2"/>
          <p:cNvSpPr>
            <a:spLocks noGrp="1"/>
          </p:cNvSpPr>
          <p:nvPr>
            <p:ph idx="1"/>
          </p:nvPr>
        </p:nvSpPr>
        <p:spPr/>
        <p:txBody>
          <a:bodyPr>
            <a:normAutofit/>
          </a:bodyPr>
          <a:lstStyle/>
          <a:p>
            <a:pPr marL="0" indent="0">
              <a:buNone/>
            </a:pPr>
            <a:r>
              <a:rPr lang="de-CH" dirty="0" smtClean="0"/>
              <a:t>Sieht einen Mangel am Beweis nach Descartes: «…dass diese Idee eines ganz grossen, ganz vollkommenen Wesen möglich ist und keinen Widerspruch einschliesst»</a:t>
            </a:r>
          </a:p>
          <a:p>
            <a:pPr marL="0" indent="0">
              <a:buNone/>
            </a:pPr>
            <a:endParaRPr lang="de-CH" dirty="0" smtClean="0"/>
          </a:p>
          <a:p>
            <a:pPr marL="0" indent="0">
              <a:buNone/>
            </a:pPr>
            <a:r>
              <a:rPr lang="de-CH" dirty="0" smtClean="0"/>
              <a:t>«Es wäre jedoch zu wünschen, dass gelehrte Männer den Beweis mit strenger mathematischer Evidenz durchführen würden…»</a:t>
            </a:r>
          </a:p>
          <a:p>
            <a:pPr marL="0" indent="0">
              <a:buNone/>
            </a:pPr>
            <a:endParaRPr lang="de-CH" dirty="0" smtClean="0"/>
          </a:p>
          <a:p>
            <a:pPr marL="0" indent="0">
              <a:buNone/>
            </a:pPr>
            <a:endParaRPr lang="de-CH" dirty="0" smtClean="0"/>
          </a:p>
        </p:txBody>
      </p:sp>
    </p:spTree>
    <p:extLst>
      <p:ext uri="{BB962C8B-B14F-4D97-AF65-F5344CB8AC3E}">
        <p14:creationId xmlns:p14="http://schemas.microsoft.com/office/powerpoint/2010/main" val="238833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Monadologie</a:t>
            </a:r>
            <a:endParaRPr lang="de-CH" dirty="0"/>
          </a:p>
        </p:txBody>
      </p:sp>
      <p:sp>
        <p:nvSpPr>
          <p:cNvPr id="3" name="Inhaltsplatzhalter 2"/>
          <p:cNvSpPr>
            <a:spLocks noGrp="1"/>
          </p:cNvSpPr>
          <p:nvPr>
            <p:ph idx="1"/>
          </p:nvPr>
        </p:nvSpPr>
        <p:spPr/>
        <p:txBody>
          <a:bodyPr>
            <a:normAutofit fontScale="70000" lnSpcReduction="20000"/>
          </a:bodyPr>
          <a:lstStyle/>
          <a:p>
            <a:pPr marL="0" indent="0">
              <a:buNone/>
            </a:pPr>
            <a:r>
              <a:rPr lang="de-CH" dirty="0" smtClean="0"/>
              <a:t>41) «Daraus folgt dann, dass Gott absolut vollkommen ist. Vollkommenheit ist nichts anderes als die Grösse der positiven Realität im genauen Sinne, indem man bei den endlichen Dingen die Grenzen oder Schranken beiseite setzt. Wo gar keine Schranken sind, d.h. in Gott, ist die Vollkommenheit absolut unendlich…»</a:t>
            </a:r>
          </a:p>
          <a:p>
            <a:pPr marL="0" indent="0">
              <a:buNone/>
            </a:pPr>
            <a:endParaRPr lang="de-CH" dirty="0" smtClean="0"/>
          </a:p>
          <a:p>
            <a:pPr marL="0" indent="0">
              <a:buNone/>
            </a:pPr>
            <a:r>
              <a:rPr lang="de-CH" dirty="0" smtClean="0"/>
              <a:t>44)»Wenn es nämlich eine Realität in den Essenzen oder Möglichkeiten, oder auch in den ewigen Wahrheiten gibt, so muss diese Realität in etwas Existierendem und Wirklichem gegründet sein, folglich in der Existenz des notwenigen Wesens, bei welchem die Essenz die Existenz in sich schliesst, oder bei dem es hinreicht, möglich zu sein, um wirklich zu sein.»</a:t>
            </a:r>
          </a:p>
          <a:p>
            <a:pPr marL="0" indent="0">
              <a:buNone/>
            </a:pPr>
            <a:endParaRPr lang="de-CH" dirty="0" smtClean="0"/>
          </a:p>
          <a:p>
            <a:pPr marL="0" indent="0">
              <a:buNone/>
            </a:pPr>
            <a:r>
              <a:rPr lang="de-CH" dirty="0" smtClean="0"/>
              <a:t>45)»Somit hat Gott (oder das notwendige Wesen) alleine dieses Vorrecht, dass er notwendig existiert, wenn er möglich ist. Da nun nichts die Möglichkeit dessen hindern kann, was keine Schranken, keine Verneinung und folglich auch keinen Widerspruch in sich schliesst, so ist dies alleine schon hinreichend um die Existenz Gottes a priori zu erkennen…»</a:t>
            </a:r>
            <a:endParaRPr lang="de-CH" dirty="0"/>
          </a:p>
        </p:txBody>
      </p:sp>
    </p:spTree>
    <p:extLst>
      <p:ext uri="{BB962C8B-B14F-4D97-AF65-F5344CB8AC3E}">
        <p14:creationId xmlns:p14="http://schemas.microsoft.com/office/powerpoint/2010/main" val="3750460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Kritik von Kant und Frege</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«Weil Existenz Eigenschaft des Begriffes ist, erreicht der ontologische Beweis von der Existenz Gottes sein Ziel nicht» (Frege)</a:t>
            </a:r>
            <a:endParaRPr lang="de-CH" dirty="0"/>
          </a:p>
        </p:txBody>
      </p:sp>
    </p:spTree>
    <p:extLst>
      <p:ext uri="{BB962C8B-B14F-4D97-AF65-F5344CB8AC3E}">
        <p14:creationId xmlns:p14="http://schemas.microsoft.com/office/powerpoint/2010/main" val="1938468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Kurt Gödel</a:t>
            </a:r>
            <a:endParaRPr lang="en-US"/>
          </a:p>
        </p:txBody>
      </p:sp>
      <p:sp>
        <p:nvSpPr>
          <p:cNvPr id="4" name="Inhaltsplatzhalter 2"/>
          <p:cNvSpPr>
            <a:spLocks noGrp="1"/>
          </p:cNvSpPr>
          <p:nvPr>
            <p:ph idx="1"/>
          </p:nvPr>
        </p:nvSpPr>
        <p:spPr/>
        <p:txBody>
          <a:bodyPr/>
          <a:lstStyle/>
          <a:p>
            <a:pPr marL="0" indent="0">
              <a:buNone/>
            </a:pPr>
            <a:endParaRPr lang="de-CH" dirty="0" smtClean="0"/>
          </a:p>
          <a:p>
            <a:pPr marL="0" indent="0">
              <a:buNone/>
            </a:pPr>
            <a:r>
              <a:rPr lang="de-CH" smtClean="0"/>
              <a:t>Ontologischer Beweis</a:t>
            </a:r>
          </a:p>
          <a:p>
            <a:pPr marL="0" indent="0">
              <a:buNone/>
            </a:pPr>
            <a:r>
              <a:rPr lang="de-CH" i="1" smtClean="0"/>
              <a:t>Februar 1970</a:t>
            </a:r>
            <a:endParaRPr lang="de-CH" i="1" dirty="0"/>
          </a:p>
        </p:txBody>
      </p:sp>
    </p:spTree>
    <p:extLst>
      <p:ext uri="{BB962C8B-B14F-4D97-AF65-F5344CB8AC3E}">
        <p14:creationId xmlns:p14="http://schemas.microsoft.com/office/powerpoint/2010/main" val="177584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88640"/>
            <a:ext cx="4572000"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88980"/>
            <a:ext cx="4572000"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4572000" y="199254"/>
            <a:ext cx="0" cy="6048332"/>
          </a:xfrm>
          <a:prstGeom prst="line">
            <a:avLst/>
          </a:prstGeom>
        </p:spPr>
        <p:style>
          <a:lnRef idx="1">
            <a:schemeClr val="dk1"/>
          </a:lnRef>
          <a:fillRef idx="0">
            <a:schemeClr val="dk1"/>
          </a:fillRef>
          <a:effectRef idx="0">
            <a:schemeClr val="dk1"/>
          </a:effectRef>
          <a:fontRef idx="minor">
            <a:schemeClr val="tx1"/>
          </a:fontRef>
        </p:style>
      </p:cxnSp>
      <p:sp>
        <p:nvSpPr>
          <p:cNvPr id="7" name="Rectangle 6"/>
          <p:cNvSpPr/>
          <p:nvPr/>
        </p:nvSpPr>
        <p:spPr>
          <a:xfrm>
            <a:off x="755576" y="6351711"/>
            <a:ext cx="7632848" cy="461665"/>
          </a:xfrm>
          <a:prstGeom prst="rect">
            <a:avLst/>
          </a:prstGeom>
        </p:spPr>
        <p:txBody>
          <a:bodyPr wrap="square">
            <a:spAutoFit/>
          </a:bodyPr>
          <a:lstStyle/>
          <a:p>
            <a:r>
              <a:rPr lang="de-CH" sz="1200" smtClean="0">
                <a:solidFill>
                  <a:schemeClr val="tx1">
                    <a:lumMod val="50000"/>
                    <a:lumOff val="50000"/>
                  </a:schemeClr>
                </a:solidFill>
                <a:latin typeface="+mj-lt"/>
              </a:rPr>
              <a:t>Kurt Gödel Wahrheit &amp; Beweisbarkeit, Band 2 Kompendium zum Werk, öbv&amp;hpt, Wien (2002), </a:t>
            </a:r>
            <a:br>
              <a:rPr lang="de-CH" sz="1200" smtClean="0">
                <a:solidFill>
                  <a:schemeClr val="tx1">
                    <a:lumMod val="50000"/>
                    <a:lumOff val="50000"/>
                  </a:schemeClr>
                </a:solidFill>
                <a:latin typeface="+mj-lt"/>
              </a:rPr>
            </a:br>
            <a:r>
              <a:rPr lang="de-CH" sz="1200" smtClean="0">
                <a:solidFill>
                  <a:schemeClr val="tx1">
                    <a:lumMod val="50000"/>
                    <a:lumOff val="50000"/>
                  </a:schemeClr>
                </a:solidFill>
                <a:latin typeface="+mj-lt"/>
              </a:rPr>
              <a:t>p.307-8, Kurt Gödel, Ontologischer Beweis</a:t>
            </a:r>
            <a:endParaRPr lang="en-US" sz="1200">
              <a:solidFill>
                <a:schemeClr val="tx1">
                  <a:lumMod val="50000"/>
                  <a:lumOff val="50000"/>
                </a:schemeClr>
              </a:solidFill>
              <a:latin typeface="+mj-lt"/>
            </a:endParaRPr>
          </a:p>
        </p:txBody>
      </p:sp>
    </p:spTree>
    <p:extLst>
      <p:ext uri="{BB962C8B-B14F-4D97-AF65-F5344CB8AC3E}">
        <p14:creationId xmlns:p14="http://schemas.microsoft.com/office/powerpoint/2010/main" val="62318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6351711"/>
            <a:ext cx="7632848" cy="461665"/>
          </a:xfrm>
          <a:prstGeom prst="rect">
            <a:avLst/>
          </a:prstGeom>
        </p:spPr>
        <p:txBody>
          <a:bodyPr wrap="square">
            <a:spAutoFit/>
          </a:bodyPr>
          <a:lstStyle/>
          <a:p>
            <a:r>
              <a:rPr lang="de-CH" sz="1200" smtClean="0">
                <a:solidFill>
                  <a:schemeClr val="tx1">
                    <a:lumMod val="50000"/>
                    <a:lumOff val="50000"/>
                  </a:schemeClr>
                </a:solidFill>
                <a:latin typeface="+mj-lt"/>
              </a:rPr>
              <a:t>Kurt Gödel Wahrheit &amp; Beweisbarkeit, Band 2 Kompendium zum Werk, öbv&amp;hpt, Wien (2002), </a:t>
            </a:r>
          </a:p>
          <a:p>
            <a:r>
              <a:rPr lang="de-CH" sz="1200" smtClean="0">
                <a:solidFill>
                  <a:schemeClr val="tx1">
                    <a:lumMod val="50000"/>
                    <a:lumOff val="50000"/>
                  </a:schemeClr>
                </a:solidFill>
                <a:latin typeface="+mj-lt"/>
              </a:rPr>
              <a:t>p.314-5</a:t>
            </a:r>
            <a:r>
              <a:rPr lang="de-CH" sz="1200">
                <a:solidFill>
                  <a:schemeClr val="tx1">
                    <a:lumMod val="50000"/>
                    <a:lumOff val="50000"/>
                  </a:schemeClr>
                </a:solidFill>
                <a:latin typeface="+mj-lt"/>
              </a:rPr>
              <a:t>, Johannes Czermak, Abriss des Ontologischen </a:t>
            </a:r>
            <a:r>
              <a:rPr lang="de-CH" sz="1200" smtClean="0">
                <a:solidFill>
                  <a:schemeClr val="tx1">
                    <a:lumMod val="50000"/>
                    <a:lumOff val="50000"/>
                  </a:schemeClr>
                </a:solidFill>
                <a:latin typeface="+mj-lt"/>
              </a:rPr>
              <a:t>Argumentes</a:t>
            </a:r>
            <a:endParaRPr lang="en-US" sz="1200">
              <a:solidFill>
                <a:schemeClr val="tx1">
                  <a:lumMod val="50000"/>
                  <a:lumOff val="50000"/>
                </a:schemeClr>
              </a:solidFill>
              <a:latin typeface="+mj-lt"/>
            </a:endParaRPr>
          </a:p>
        </p:txBody>
      </p:sp>
      <p:grpSp>
        <p:nvGrpSpPr>
          <p:cNvPr id="8" name="Group 7"/>
          <p:cNvGrpSpPr/>
          <p:nvPr/>
        </p:nvGrpSpPr>
        <p:grpSpPr>
          <a:xfrm>
            <a:off x="611559" y="476672"/>
            <a:ext cx="7720667" cy="5760640"/>
            <a:chOff x="611560" y="404664"/>
            <a:chExt cx="3982552" cy="2971511"/>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1560" y="404664"/>
              <a:ext cx="3982552" cy="268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1560" y="3046289"/>
              <a:ext cx="1246909" cy="32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mc:AlternateContent xmlns:mc="http://schemas.openxmlformats.org/markup-compatibility/2006" xmlns:a14="http://schemas.microsoft.com/office/drawing/2010/main">
        <mc:Choice Requires="a14">
          <p:sp>
            <p:nvSpPr>
              <p:cNvPr id="11" name="TextBox 10"/>
              <p:cNvSpPr txBox="1"/>
              <p:nvPr/>
            </p:nvSpPr>
            <p:spPr>
              <a:xfrm>
                <a:off x="683568" y="138118"/>
                <a:ext cx="3220497" cy="338554"/>
              </a:xfrm>
              <a:prstGeom prst="rect">
                <a:avLst/>
              </a:prstGeom>
              <a:noFill/>
            </p:spPr>
            <p:txBody>
              <a:bodyPr wrap="none" rtlCol="0">
                <a:spAutoFit/>
              </a:bodyPr>
              <a:lstStyle/>
              <a:p>
                <a14:m>
                  <m:oMath xmlns:m="http://schemas.openxmlformats.org/officeDocument/2006/math">
                    <m:r>
                      <a:rPr lang="de-CH" sz="1600" b="0" i="1" smtClean="0">
                        <a:latin typeface="Cambria Math"/>
                      </a:rPr>
                      <m:t>𝑃</m:t>
                    </m:r>
                    <m:d>
                      <m:dPr>
                        <m:ctrlPr>
                          <a:rPr lang="de-CH" sz="1600" b="0" i="1" smtClean="0">
                            <a:latin typeface="Cambria Math"/>
                          </a:rPr>
                        </m:ctrlPr>
                      </m:dPr>
                      <m:e>
                        <m:r>
                          <a:rPr lang="de-CH" sz="1600" b="0" i="1" smtClean="0">
                            <a:latin typeface="Cambria Math"/>
                          </a:rPr>
                          <m:t>𝜑</m:t>
                        </m:r>
                      </m:e>
                    </m:d>
                    <m:r>
                      <a:rPr lang="de-CH" sz="1600" b="0" i="1" smtClean="0">
                        <a:latin typeface="Cambria Math"/>
                      </a:rPr>
                      <m:t>       </m:t>
                    </m:r>
                    <m:r>
                      <a:rPr lang="de-CH" sz="1600" b="0" i="1" smtClean="0">
                        <a:latin typeface="Cambria Math"/>
                      </a:rPr>
                      <m:t>𝜑</m:t>
                    </m:r>
                  </m:oMath>
                </a14:m>
                <a:r>
                  <a:rPr lang="en-US" sz="1600" smtClean="0">
                    <a:latin typeface="Times New Roman" panose="02020603050405020304" pitchFamily="18" charset="0"/>
                    <a:cs typeface="Times New Roman" panose="02020603050405020304" pitchFamily="18" charset="0"/>
                  </a:rPr>
                  <a:t> is positive       (or </a:t>
                </a:r>
                <a14:m>
                  <m:oMath xmlns:m="http://schemas.openxmlformats.org/officeDocument/2006/math">
                    <m:r>
                      <a:rPr lang="de-CH" sz="1600" b="0" i="1" smtClean="0">
                        <a:latin typeface="Cambria Math"/>
                        <a:cs typeface="Times New Roman" panose="02020603050405020304" pitchFamily="18" charset="0"/>
                      </a:rPr>
                      <m:t>𝜑</m:t>
                    </m:r>
                    <m:r>
                      <a:rPr lang="de-CH" sz="1600" b="0" i="1" smtClean="0">
                        <a:latin typeface="Cambria Math"/>
                        <a:cs typeface="Times New Roman" panose="02020603050405020304" pitchFamily="18" charset="0"/>
                      </a:rPr>
                      <m:t> </m:t>
                    </m:r>
                    <m:r>
                      <a:rPr lang="de-CH" sz="1600" b="0" i="1" smtClean="0">
                        <a:latin typeface="Cambria Math"/>
                        <a:cs typeface="Times New Roman" panose="02020603050405020304" pitchFamily="18" charset="0"/>
                      </a:rPr>
                      <m:t>𝜖</m:t>
                    </m:r>
                    <m:r>
                      <a:rPr lang="de-CH" sz="1600" b="0" i="1" smtClean="0">
                        <a:latin typeface="Cambria Math"/>
                        <a:cs typeface="Times New Roman" panose="02020603050405020304" pitchFamily="18" charset="0"/>
                      </a:rPr>
                      <m:t> </m:t>
                    </m:r>
                    <m:r>
                      <a:rPr lang="de-CH" sz="1600" b="0" i="1" smtClean="0">
                        <a:latin typeface="Cambria Math"/>
                        <a:cs typeface="Times New Roman" panose="02020603050405020304" pitchFamily="18" charset="0"/>
                      </a:rPr>
                      <m:t>𝑃</m:t>
                    </m:r>
                  </m:oMath>
                </a14:m>
                <a:r>
                  <a:rPr lang="en-US" sz="1600" smtClean="0">
                    <a:latin typeface="Times New Roman" panose="02020603050405020304" pitchFamily="18" charset="0"/>
                    <a:cs typeface="Times New Roman" panose="02020603050405020304" pitchFamily="18" charset="0"/>
                  </a:rPr>
                  <a:t>)</a:t>
                </a:r>
                <a:endParaRPr lang="en-US" sz="160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83568" y="138118"/>
                <a:ext cx="3220497" cy="338554"/>
              </a:xfrm>
              <a:prstGeom prst="rect">
                <a:avLst/>
              </a:prstGeom>
              <a:blipFill rotWithShape="1">
                <a:blip r:embed="rId4"/>
                <a:stretch>
                  <a:fillRect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532611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0</TotalTime>
  <Words>1413</Words>
  <Application>Microsoft Office PowerPoint</Application>
  <PresentationFormat>On-screen Show (4:3)</PresentationFormat>
  <Paragraphs>164</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Executive</vt:lpstr>
      <vt:lpstr>Gödel: Gottesbeweis Dürst Yolanda, Warhanek Maximilian, Rigo Elvira</vt:lpstr>
      <vt:lpstr>Anselm von Cantebury</vt:lpstr>
      <vt:lpstr>Kritik</vt:lpstr>
      <vt:lpstr>Leibniz</vt:lpstr>
      <vt:lpstr>Monadologie</vt:lpstr>
      <vt:lpstr>Kritik von Kant und Frege</vt:lpstr>
      <vt:lpstr>Kurt Gödel</vt:lpstr>
      <vt:lpstr>PowerPoint Presentation</vt:lpstr>
      <vt:lpstr>PowerPoint Presentation</vt:lpstr>
      <vt:lpstr>Ontologischer Beweis</vt:lpstr>
      <vt:lpstr>Ontologischer Beweis</vt:lpstr>
      <vt:lpstr>Ontologischer Beweis</vt:lpstr>
      <vt:lpstr>Ontologischer Beweis</vt:lpstr>
      <vt:lpstr>Ontologischer Beweis</vt:lpstr>
      <vt:lpstr>Ontologischer Beweis</vt:lpstr>
      <vt:lpstr>Perzeption</vt:lpstr>
      <vt:lpstr>Beweisskizze</vt:lpstr>
      <vt:lpstr>3 Definitionen</vt:lpstr>
      <vt:lpstr>5 Annahmen</vt:lpstr>
      <vt:lpstr>Beweisskizze</vt:lpstr>
      <vt:lpstr>Gödel: Gottesbeweis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Anselm von Cantebury</dc:title>
  <dc:creator>elvira rigo</dc:creator>
  <cp:lastModifiedBy>Yolanda Duerst</cp:lastModifiedBy>
  <cp:revision>68</cp:revision>
  <dcterms:created xsi:type="dcterms:W3CDTF">2014-12-06T13:12:05Z</dcterms:created>
  <dcterms:modified xsi:type="dcterms:W3CDTF">2014-12-10T16:23:22Z</dcterms:modified>
</cp:coreProperties>
</file>